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652" r:id="rId2"/>
    <p:sldId id="633" r:id="rId3"/>
    <p:sldId id="688" r:id="rId4"/>
    <p:sldId id="693" r:id="rId5"/>
    <p:sldId id="690" r:id="rId6"/>
    <p:sldId id="689" r:id="rId7"/>
    <p:sldId id="695" r:id="rId8"/>
    <p:sldId id="699" r:id="rId9"/>
    <p:sldId id="694" r:id="rId10"/>
    <p:sldId id="700" r:id="rId11"/>
    <p:sldId id="696" r:id="rId12"/>
    <p:sldId id="701" r:id="rId13"/>
    <p:sldId id="697" r:id="rId14"/>
    <p:sldId id="698" r:id="rId15"/>
    <p:sldId id="607" r:id="rId16"/>
  </p:sldIdLst>
  <p:sldSz cx="11522075" cy="6480175"/>
  <p:notesSz cx="6797675" cy="9926638"/>
  <p:defaultTextStyle>
    <a:defPPr>
      <a:defRPr lang="zh-CN"/>
    </a:defPPr>
    <a:lvl1pPr marL="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E9"/>
    <a:srgbClr val="9BBB59"/>
    <a:srgbClr val="00B0F0"/>
    <a:srgbClr val="FF0000"/>
    <a:srgbClr val="9D1E33"/>
    <a:srgbClr val="9E1E33"/>
    <a:srgbClr val="548ED5"/>
    <a:srgbClr val="9D1D32"/>
    <a:srgbClr val="4BACC6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8" autoAdjust="0"/>
    <p:restoredTop sz="89924" autoAdjust="0"/>
  </p:normalViewPr>
  <p:slideViewPr>
    <p:cSldViewPr>
      <p:cViewPr>
        <p:scale>
          <a:sx n="92" d="100"/>
          <a:sy n="92" d="100"/>
        </p:scale>
        <p:origin x="384" y="48"/>
      </p:cViewPr>
      <p:guideLst>
        <p:guide orient="horz" pos="2081"/>
        <p:guide pos="3628"/>
      </p:guideLst>
    </p:cSldViewPr>
  </p:slideViewPr>
  <p:outlineViewPr>
    <p:cViewPr>
      <p:scale>
        <a:sx n="33" d="100"/>
        <a:sy n="33" d="100"/>
      </p:scale>
      <p:origin x="0" y="-9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20"/>
      </p:cViewPr>
      <p:guideLst>
        <p:guide orient="horz" pos="318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1967-D358-4E9F-907A-F17D4A704FA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17C3-D7F6-4C7E-9468-134A6D9D6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4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2D6A-CF35-4922-A19F-474CBF836932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3BAD-15B5-4674-826F-A2FA4BED5D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47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83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71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26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66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0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4C98-C82B-402D-AC1A-74896467D98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72D2-4652-4375-B9A3-4018C0936A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195005"/>
            <a:ext cx="2592467" cy="4146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195005"/>
            <a:ext cx="7585366" cy="4146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58AB-BD4A-4157-BDC7-0808C8EBCE93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208042"/>
            <a:ext cx="11522075" cy="272133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5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3501"/>
            <a:ext cx="11522075" cy="684018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175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7263" y="102111"/>
            <a:ext cx="1962353" cy="43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3200"/>
            </a:lvl1pPr>
            <a:lvl2pPr>
              <a:lnSpc>
                <a:spcPct val="120000"/>
              </a:lnSpc>
              <a:spcBef>
                <a:spcPts val="800"/>
              </a:spcBef>
              <a:defRPr sz="2400"/>
            </a:lvl2pPr>
            <a:lvl3pPr>
              <a:lnSpc>
                <a:spcPct val="120000"/>
              </a:lnSpc>
              <a:spcBef>
                <a:spcPts val="800"/>
              </a:spcBef>
              <a:defRPr sz="2000"/>
            </a:lvl3pPr>
            <a:lvl4pPr>
              <a:lnSpc>
                <a:spcPct val="120000"/>
              </a:lnSpc>
              <a:spcBef>
                <a:spcPts val="800"/>
              </a:spcBef>
              <a:defRPr sz="1800"/>
            </a:lvl4pPr>
            <a:lvl5pPr>
              <a:lnSpc>
                <a:spcPct val="12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03AC-0571-46DF-8C6A-21E72B2677C2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D22-874F-46F0-A442-7E3AC7149AF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134031"/>
            <a:ext cx="5088916" cy="320708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D5A6-9750-4EA5-B61E-63824415A2E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45" indent="0">
              <a:buNone/>
              <a:defRPr sz="2500" b="1"/>
            </a:lvl2pPr>
            <a:lvl3pPr marL="1151890" indent="0">
              <a:buNone/>
              <a:defRPr sz="2300" b="1"/>
            </a:lvl3pPr>
            <a:lvl4pPr marL="1728470" indent="0">
              <a:buNone/>
              <a:defRPr sz="2000" b="1"/>
            </a:lvl4pPr>
            <a:lvl5pPr marL="2304415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305" indent="0">
              <a:buNone/>
              <a:defRPr sz="2000" b="1"/>
            </a:lvl7pPr>
            <a:lvl8pPr marL="4032250" indent="0">
              <a:buNone/>
              <a:defRPr sz="2000" b="1"/>
            </a:lvl8pPr>
            <a:lvl9pPr marL="4608830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002-733F-43E0-8AB9-F9DA12928CA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7692-E440-451C-B54B-54481599D6A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2040-B5AF-45CB-B518-D8C79681670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7AF9-4EFB-48E0-B9DA-B3AB72A55C1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945" indent="0">
              <a:buNone/>
              <a:defRPr sz="3500"/>
            </a:lvl2pPr>
            <a:lvl3pPr marL="1151890" indent="0">
              <a:buNone/>
              <a:defRPr sz="3000"/>
            </a:lvl3pPr>
            <a:lvl4pPr marL="1728470" indent="0">
              <a:buNone/>
              <a:defRPr sz="2500"/>
            </a:lvl4pPr>
            <a:lvl5pPr marL="2304415" indent="0">
              <a:buNone/>
              <a:defRPr sz="2500"/>
            </a:lvl5pPr>
            <a:lvl6pPr marL="2880360" indent="0">
              <a:buNone/>
              <a:defRPr sz="2500"/>
            </a:lvl6pPr>
            <a:lvl7pPr marL="3456305" indent="0">
              <a:buNone/>
              <a:defRPr sz="2500"/>
            </a:lvl7pPr>
            <a:lvl8pPr marL="4032250" indent="0">
              <a:buNone/>
              <a:defRPr sz="2500"/>
            </a:lvl8pPr>
            <a:lvl9pPr marL="460883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945" indent="0">
              <a:buNone/>
              <a:defRPr sz="1500"/>
            </a:lvl2pPr>
            <a:lvl3pPr marL="1151890" indent="0">
              <a:buNone/>
              <a:defRPr sz="1300"/>
            </a:lvl3pPr>
            <a:lvl4pPr marL="1728470" indent="0">
              <a:buNone/>
              <a:defRPr sz="1100"/>
            </a:lvl4pPr>
            <a:lvl5pPr marL="2304415" indent="0">
              <a:buNone/>
              <a:defRPr sz="1100"/>
            </a:lvl5pPr>
            <a:lvl6pPr marL="2880360" indent="0">
              <a:buNone/>
              <a:defRPr sz="1100"/>
            </a:lvl6pPr>
            <a:lvl7pPr marL="3456305" indent="0">
              <a:buNone/>
              <a:defRPr sz="1100"/>
            </a:lvl7pPr>
            <a:lvl8pPr marL="4032250" indent="0">
              <a:buNone/>
              <a:defRPr sz="1100"/>
            </a:lvl8pPr>
            <a:lvl9pPr marL="460883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2DCF-A6DA-4A5E-9D74-F01112D5216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0970" y="3067006"/>
            <a:ext cx="3048000" cy="48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F285986-17DC-4CE8-A5DC-404BE3F25D02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pPr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146415" y="-932894"/>
            <a:ext cx="3693795" cy="51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0096"/>
            <a:ext cx="424815" cy="149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hdr="0" ftr="0" dt="0"/>
  <p:txStyles>
    <p:titleStyle>
      <a:lvl1pPr algn="l" defTabSz="115189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90" indent="-360045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5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485" indent="-288290" algn="l" defTabSz="1151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47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41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830" algn="l" defTabSz="115189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87C3402-18BC-F941-A5AA-7E638F006497}"/>
              </a:ext>
            </a:extLst>
          </p:cNvPr>
          <p:cNvSpPr txBox="1"/>
          <p:nvPr/>
        </p:nvSpPr>
        <p:spPr>
          <a:xfrm>
            <a:off x="1619080" y="2664023"/>
            <a:ext cx="828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多模态对话</a:t>
            </a:r>
            <a:endParaRPr lang="en-US" altLang="zh-CN" sz="4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499ACEB9-FA04-EE48-8EFE-7C79E417D322}"/>
              </a:ext>
            </a:extLst>
          </p:cNvPr>
          <p:cNvSpPr>
            <a:spLocks/>
          </p:cNvSpPr>
          <p:nvPr/>
        </p:nvSpPr>
        <p:spPr bwMode="auto">
          <a:xfrm>
            <a:off x="2108992" y="4536231"/>
            <a:ext cx="73040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800" dirty="0">
                <a:latin typeface="+mj-ea"/>
                <a:ea typeface="+mj-ea"/>
                <a:cs typeface="Arial" panose="020B0604020202020204" pitchFamily="34" charset="0"/>
              </a:rPr>
              <a:t>孙宇冲</a:t>
            </a:r>
            <a:endParaRPr lang="en-US" altLang="zh-CN" sz="1800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1800" dirty="0">
                <a:latin typeface="+mj-ea"/>
                <a:ea typeface="+mj-ea"/>
                <a:cs typeface="Arial" panose="020B0604020202020204" pitchFamily="34" charset="0"/>
              </a:rPr>
              <a:t>邮箱</a:t>
            </a:r>
            <a:r>
              <a:rPr lang="en-US" altLang="zh-CN" sz="1800" dirty="0">
                <a:latin typeface="+mj-ea"/>
                <a:ea typeface="+mj-ea"/>
                <a:cs typeface="Arial" panose="020B0604020202020204" pitchFamily="34" charset="0"/>
              </a:rPr>
              <a:t>: </a:t>
            </a:r>
            <a:r>
              <a:rPr lang="en-US" altLang="zh-CN" sz="1800" dirty="0">
                <a:ea typeface="Microsoft YaHei Light" panose="020B0503020204020204" pitchFamily="34" charset="-122"/>
                <a:cs typeface="Arial" panose="020B0604020202020204" pitchFamily="34" charset="0"/>
              </a:rPr>
              <a:t>ycsun@ruc.edu.cn</a:t>
            </a:r>
          </a:p>
        </p:txBody>
      </p:sp>
      <p:pic>
        <p:nvPicPr>
          <p:cNvPr id="3" name="内容占位符 47">
            <a:extLst>
              <a:ext uri="{FF2B5EF4-FFF2-40B4-BE49-F238E27FC236}">
                <a16:creationId xmlns:a16="http://schemas.microsoft.com/office/drawing/2014/main" id="{9CAF2444-EF98-4115-A0F5-66AE8595A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142875"/>
            <a:ext cx="2227580" cy="41148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EE487F-044C-49A3-8824-F5029EA9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2694FB-89EB-4C8F-8895-1B3875FE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96" y="1655911"/>
            <a:ext cx="8380481" cy="4489361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E4C76D54-E62B-4C53-AD82-5CA20615E9AD}"/>
              </a:ext>
            </a:extLst>
          </p:cNvPr>
          <p:cNvSpPr txBox="1"/>
          <p:nvPr/>
        </p:nvSpPr>
        <p:spPr>
          <a:xfrm>
            <a:off x="720477" y="719807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模型架构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A2AA66A-86A1-4534-856F-2D2E32B58F54}"/>
              </a:ext>
            </a:extLst>
          </p:cNvPr>
          <p:cNvSpPr/>
          <p:nvPr/>
        </p:nvSpPr>
        <p:spPr>
          <a:xfrm>
            <a:off x="6697141" y="1799927"/>
            <a:ext cx="3096344" cy="259228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6BE0CF-D385-4951-9457-0BE493AB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01" y="1151855"/>
            <a:ext cx="10055956" cy="4647034"/>
          </a:xfrm>
          <a:prstGeom prst="rect">
            <a:avLst/>
          </a:prstGeom>
        </p:spPr>
      </p:pic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6B95223E-9F19-403B-9993-EE41775B41CF}"/>
              </a:ext>
            </a:extLst>
          </p:cNvPr>
          <p:cNvSpPr/>
          <p:nvPr/>
        </p:nvSpPr>
        <p:spPr>
          <a:xfrm>
            <a:off x="547444" y="2303983"/>
            <a:ext cx="792088" cy="26608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图文预训练模型</a:t>
            </a:r>
            <a:endParaRPr lang="zh-CN" altLang="en-US" sz="1693" dirty="0"/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A62D522-2A89-4B9C-AF42-8ABF4DB1B1DF}"/>
              </a:ext>
            </a:extLst>
          </p:cNvPr>
          <p:cNvCxnSpPr>
            <a:cxnSpLocks/>
          </p:cNvCxnSpPr>
          <p:nvPr/>
        </p:nvCxnSpPr>
        <p:spPr>
          <a:xfrm>
            <a:off x="1440557" y="4176191"/>
            <a:ext cx="435368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ED33DC28-C0F8-4987-9D44-C0B9C63E2A3E}"/>
              </a:ext>
            </a:extLst>
          </p:cNvPr>
          <p:cNvCxnSpPr>
            <a:cxnSpLocks/>
          </p:cNvCxnSpPr>
          <p:nvPr/>
        </p:nvCxnSpPr>
        <p:spPr>
          <a:xfrm>
            <a:off x="1440557" y="3239864"/>
            <a:ext cx="435368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2694FB-89EB-4C8F-8895-1B3875FE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96" y="1655911"/>
            <a:ext cx="8380481" cy="4489361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E4C76D54-E62B-4C53-AD82-5CA20615E9AD}"/>
              </a:ext>
            </a:extLst>
          </p:cNvPr>
          <p:cNvSpPr txBox="1"/>
          <p:nvPr/>
        </p:nvSpPr>
        <p:spPr>
          <a:xfrm>
            <a:off x="720477" y="719807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模型架构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A2AA66A-86A1-4534-856F-2D2E32B58F54}"/>
              </a:ext>
            </a:extLst>
          </p:cNvPr>
          <p:cNvSpPr/>
          <p:nvPr/>
        </p:nvSpPr>
        <p:spPr>
          <a:xfrm>
            <a:off x="4176861" y="4896271"/>
            <a:ext cx="3600399" cy="144016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8C39CB7A-0EA4-4ED6-A8D1-F833534371FE}"/>
              </a:ext>
            </a:extLst>
          </p:cNvPr>
          <p:cNvSpPr txBox="1"/>
          <p:nvPr/>
        </p:nvSpPr>
        <p:spPr>
          <a:xfrm>
            <a:off x="4575534" y="485515"/>
            <a:ext cx="25536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检索式多模态对话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5065E7FD-681D-4F33-8539-EE41A7A125D8}"/>
              </a:ext>
            </a:extLst>
          </p:cNvPr>
          <p:cNvSpPr/>
          <p:nvPr/>
        </p:nvSpPr>
        <p:spPr>
          <a:xfrm>
            <a:off x="6087667" y="3792785"/>
            <a:ext cx="847725" cy="1816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视频</a:t>
            </a:r>
            <a:r>
              <a:rPr lang="en-US" altLang="zh-CN" sz="1600" dirty="0"/>
              <a:t>-</a:t>
            </a:r>
            <a:r>
              <a:rPr lang="zh-CN" altLang="en-US" sz="1600" dirty="0"/>
              <a:t>文本预训练模型</a:t>
            </a:r>
          </a:p>
        </p:txBody>
      </p: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E11A2CA1-C8BA-4FA5-AFEB-7341304ABE5D}"/>
              </a:ext>
            </a:extLst>
          </p:cNvPr>
          <p:cNvSpPr/>
          <p:nvPr/>
        </p:nvSpPr>
        <p:spPr>
          <a:xfrm>
            <a:off x="4111663" y="2420179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97C2801C-1A4E-455F-B830-CED7FE927E47}"/>
              </a:ext>
            </a:extLst>
          </p:cNvPr>
          <p:cNvSpPr/>
          <p:nvPr/>
        </p:nvSpPr>
        <p:spPr>
          <a:xfrm>
            <a:off x="4111663" y="2593428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F62C6E6F-5B17-4217-A21E-DC8F053DDDD1}"/>
              </a:ext>
            </a:extLst>
          </p:cNvPr>
          <p:cNvSpPr/>
          <p:nvPr/>
        </p:nvSpPr>
        <p:spPr>
          <a:xfrm>
            <a:off x="4111663" y="2766677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3937E7F3-F3F2-4595-9E2A-5772EC6A8478}"/>
              </a:ext>
            </a:extLst>
          </p:cNvPr>
          <p:cNvSpPr/>
          <p:nvPr/>
        </p:nvSpPr>
        <p:spPr>
          <a:xfrm>
            <a:off x="4111663" y="2928814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6D28E52D-6F43-47E8-B636-72D64F1038C1}"/>
              </a:ext>
            </a:extLst>
          </p:cNvPr>
          <p:cNvSpPr/>
          <p:nvPr/>
        </p:nvSpPr>
        <p:spPr>
          <a:xfrm>
            <a:off x="4111663" y="3102063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D4868588-2500-4F11-9D07-DB8981569D5D}"/>
              </a:ext>
            </a:extLst>
          </p:cNvPr>
          <p:cNvSpPr/>
          <p:nvPr/>
        </p:nvSpPr>
        <p:spPr>
          <a:xfrm>
            <a:off x="6059842" y="1295871"/>
            <a:ext cx="1694091" cy="7430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文本编码器</a:t>
            </a:r>
            <a:r>
              <a:rPr lang="en-US" altLang="zh-CN" sz="1400" dirty="0"/>
              <a:t>(Transformer)</a:t>
            </a:r>
            <a:endParaRPr lang="zh-CN" altLang="en-US" sz="1600" dirty="0"/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B36B5E01-45BC-4A44-94B7-C082E15A356D}"/>
              </a:ext>
            </a:extLst>
          </p:cNvPr>
          <p:cNvSpPr/>
          <p:nvPr/>
        </p:nvSpPr>
        <p:spPr>
          <a:xfrm>
            <a:off x="4111663" y="1339836"/>
            <a:ext cx="1138062" cy="661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48FEDCCB-4396-4238-820E-7475C7B89F73}"/>
              </a:ext>
            </a:extLst>
          </p:cNvPr>
          <p:cNvSpPr/>
          <p:nvPr/>
        </p:nvSpPr>
        <p:spPr>
          <a:xfrm>
            <a:off x="4111663" y="1513085"/>
            <a:ext cx="1138062" cy="66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E547A3BF-7861-483B-AD0B-7AF165D98A3C}"/>
              </a:ext>
            </a:extLst>
          </p:cNvPr>
          <p:cNvSpPr/>
          <p:nvPr/>
        </p:nvSpPr>
        <p:spPr>
          <a:xfrm>
            <a:off x="4111663" y="1686334"/>
            <a:ext cx="1138062" cy="661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A0C0A4D5-607B-4992-AB73-8BF55B93B787}"/>
              </a:ext>
            </a:extLst>
          </p:cNvPr>
          <p:cNvSpPr/>
          <p:nvPr/>
        </p:nvSpPr>
        <p:spPr>
          <a:xfrm>
            <a:off x="4111663" y="1848471"/>
            <a:ext cx="1138062" cy="66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B2179FEA-896E-4867-B66D-1CECFE8328E8}"/>
              </a:ext>
            </a:extLst>
          </p:cNvPr>
          <p:cNvSpPr/>
          <p:nvPr/>
        </p:nvSpPr>
        <p:spPr>
          <a:xfrm>
            <a:off x="4111663" y="2021720"/>
            <a:ext cx="1138062" cy="66145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A0827483-3247-4EB4-BD5D-369D3E7CD6AA}"/>
              </a:ext>
            </a:extLst>
          </p:cNvPr>
          <p:cNvCxnSpPr>
            <a:cxnSpLocks/>
          </p:cNvCxnSpPr>
          <p:nvPr/>
        </p:nvCxnSpPr>
        <p:spPr>
          <a:xfrm>
            <a:off x="5311829" y="1701574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2B550159-BD0F-44DD-802C-0C02503BBCFA}"/>
              </a:ext>
            </a:extLst>
          </p:cNvPr>
          <p:cNvCxnSpPr>
            <a:cxnSpLocks/>
          </p:cNvCxnSpPr>
          <p:nvPr/>
        </p:nvCxnSpPr>
        <p:spPr>
          <a:xfrm>
            <a:off x="5311829" y="2799749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矩形: 圆角 115">
            <a:extLst>
              <a:ext uri="{FF2B5EF4-FFF2-40B4-BE49-F238E27FC236}">
                <a16:creationId xmlns:a16="http://schemas.microsoft.com/office/drawing/2014/main" id="{D4C58469-F35C-4983-9DB2-03AE9B5A6924}"/>
              </a:ext>
            </a:extLst>
          </p:cNvPr>
          <p:cNvSpPr/>
          <p:nvPr/>
        </p:nvSpPr>
        <p:spPr>
          <a:xfrm>
            <a:off x="6059842" y="2451317"/>
            <a:ext cx="1694091" cy="743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视频编码器</a:t>
            </a:r>
            <a:endParaRPr lang="en-US" altLang="zh-CN" sz="1600" dirty="0"/>
          </a:p>
          <a:p>
            <a:pPr algn="ctr"/>
            <a:r>
              <a:rPr lang="en-US" altLang="zh-CN" sz="1400" dirty="0"/>
              <a:t>(Transformer)</a:t>
            </a:r>
            <a:endParaRPr lang="zh-CN" altLang="en-US" sz="1400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AF2A9EB-12D3-47B2-B319-69B0564BBA22}"/>
              </a:ext>
            </a:extLst>
          </p:cNvPr>
          <p:cNvSpPr txBox="1"/>
          <p:nvPr/>
        </p:nvSpPr>
        <p:spPr>
          <a:xfrm>
            <a:off x="2448514" y="1434609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文本上下文</a:t>
            </a: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EA6DE106-A320-4143-8AD1-2EF491C5CB09}"/>
              </a:ext>
            </a:extLst>
          </p:cNvPr>
          <p:cNvSpPr/>
          <p:nvPr/>
        </p:nvSpPr>
        <p:spPr>
          <a:xfrm>
            <a:off x="3928240" y="1364958"/>
            <a:ext cx="156162" cy="5086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左大括号 118">
            <a:extLst>
              <a:ext uri="{FF2B5EF4-FFF2-40B4-BE49-F238E27FC236}">
                <a16:creationId xmlns:a16="http://schemas.microsoft.com/office/drawing/2014/main" id="{54E405F6-5732-4C0E-A4CC-26505E08CCD6}"/>
              </a:ext>
            </a:extLst>
          </p:cNvPr>
          <p:cNvSpPr/>
          <p:nvPr/>
        </p:nvSpPr>
        <p:spPr>
          <a:xfrm>
            <a:off x="3928240" y="2432310"/>
            <a:ext cx="121319" cy="7358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5B614376-616C-4A98-970A-E84734455DB3}"/>
              </a:ext>
            </a:extLst>
          </p:cNvPr>
          <p:cNvSpPr txBox="1"/>
          <p:nvPr/>
        </p:nvSpPr>
        <p:spPr>
          <a:xfrm>
            <a:off x="2448514" y="2615083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图像上下文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1D07604E-8BBF-4CD0-BE4A-1667030423F5}"/>
              </a:ext>
            </a:extLst>
          </p:cNvPr>
          <p:cNvSpPr txBox="1"/>
          <p:nvPr/>
        </p:nvSpPr>
        <p:spPr>
          <a:xfrm>
            <a:off x="3101215" y="1885488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候选</a:t>
            </a:r>
          </a:p>
        </p:txBody>
      </p: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ACEBC3D3-F61A-4FB1-B3E6-A5ACA42B7891}"/>
              </a:ext>
            </a:extLst>
          </p:cNvPr>
          <p:cNvCxnSpPr/>
          <p:nvPr/>
        </p:nvCxnSpPr>
        <p:spPr>
          <a:xfrm>
            <a:off x="7823685" y="1648631"/>
            <a:ext cx="602673" cy="5352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919C712A-B4BF-4C9F-B2DF-6FEA9AB74632}"/>
              </a:ext>
            </a:extLst>
          </p:cNvPr>
          <p:cNvCxnSpPr>
            <a:cxnSpLocks/>
          </p:cNvCxnSpPr>
          <p:nvPr/>
        </p:nvCxnSpPr>
        <p:spPr>
          <a:xfrm flipV="1">
            <a:off x="7823685" y="2234405"/>
            <a:ext cx="602673" cy="5696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3DED92D4-BCD1-4638-B8AA-6ECEE88C3DB6}"/>
              </a:ext>
            </a:extLst>
          </p:cNvPr>
          <p:cNvSpPr/>
          <p:nvPr/>
        </p:nvSpPr>
        <p:spPr>
          <a:xfrm>
            <a:off x="8521645" y="1885488"/>
            <a:ext cx="1172505" cy="60356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相似度</a:t>
            </a:r>
            <a:endParaRPr lang="en-US" altLang="zh-CN" sz="1600" dirty="0"/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51569174-321F-4CF2-8144-F55D3C9D2253}"/>
              </a:ext>
            </a:extLst>
          </p:cNvPr>
          <p:cNvSpPr/>
          <p:nvPr/>
        </p:nvSpPr>
        <p:spPr>
          <a:xfrm>
            <a:off x="2428373" y="1151934"/>
            <a:ext cx="7437120" cy="2160162"/>
          </a:xfrm>
          <a:prstGeom prst="round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DA9C76BD-29E0-45A8-A3BB-17895E8C8317}"/>
              </a:ext>
            </a:extLst>
          </p:cNvPr>
          <p:cNvSpPr/>
          <p:nvPr/>
        </p:nvSpPr>
        <p:spPr>
          <a:xfrm>
            <a:off x="4131804" y="4873128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B59B9CD-D167-4441-9142-AFD5C3F3AB00}"/>
              </a:ext>
            </a:extLst>
          </p:cNvPr>
          <p:cNvSpPr/>
          <p:nvPr/>
        </p:nvSpPr>
        <p:spPr>
          <a:xfrm>
            <a:off x="4131804" y="5046377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AF052FC5-5048-4AB5-8CAB-CE250D6B3847}"/>
              </a:ext>
            </a:extLst>
          </p:cNvPr>
          <p:cNvSpPr/>
          <p:nvPr/>
        </p:nvSpPr>
        <p:spPr>
          <a:xfrm>
            <a:off x="4131804" y="5219626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9" name="矩形: 圆角 128">
            <a:extLst>
              <a:ext uri="{FF2B5EF4-FFF2-40B4-BE49-F238E27FC236}">
                <a16:creationId xmlns:a16="http://schemas.microsoft.com/office/drawing/2014/main" id="{B259BD78-EEB3-421E-BD1C-A4C419154F25}"/>
              </a:ext>
            </a:extLst>
          </p:cNvPr>
          <p:cNvSpPr/>
          <p:nvPr/>
        </p:nvSpPr>
        <p:spPr>
          <a:xfrm>
            <a:off x="4131804" y="5381763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D519EA93-80D7-4D7C-88FF-6511644544C2}"/>
              </a:ext>
            </a:extLst>
          </p:cNvPr>
          <p:cNvSpPr/>
          <p:nvPr/>
        </p:nvSpPr>
        <p:spPr>
          <a:xfrm>
            <a:off x="4131804" y="5555012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E842644F-F491-4AF2-8939-424820D0DE1F}"/>
              </a:ext>
            </a:extLst>
          </p:cNvPr>
          <p:cNvSpPr/>
          <p:nvPr/>
        </p:nvSpPr>
        <p:spPr>
          <a:xfrm>
            <a:off x="4131804" y="3792785"/>
            <a:ext cx="1138062" cy="661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3" name="矩形: 圆角 132">
            <a:extLst>
              <a:ext uri="{FF2B5EF4-FFF2-40B4-BE49-F238E27FC236}">
                <a16:creationId xmlns:a16="http://schemas.microsoft.com/office/drawing/2014/main" id="{C98A7FCD-83C4-4A21-881A-7AA33C690730}"/>
              </a:ext>
            </a:extLst>
          </p:cNvPr>
          <p:cNvSpPr/>
          <p:nvPr/>
        </p:nvSpPr>
        <p:spPr>
          <a:xfrm>
            <a:off x="4131804" y="3966034"/>
            <a:ext cx="1138062" cy="66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548A698C-D77A-4A3A-9721-8C42D2694B3F}"/>
              </a:ext>
            </a:extLst>
          </p:cNvPr>
          <p:cNvSpPr/>
          <p:nvPr/>
        </p:nvSpPr>
        <p:spPr>
          <a:xfrm>
            <a:off x="4131804" y="4139283"/>
            <a:ext cx="1138062" cy="661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B4383FCA-27D5-48E2-BF96-24C10B93DB93}"/>
              </a:ext>
            </a:extLst>
          </p:cNvPr>
          <p:cNvSpPr/>
          <p:nvPr/>
        </p:nvSpPr>
        <p:spPr>
          <a:xfrm>
            <a:off x="4131804" y="4301420"/>
            <a:ext cx="1138062" cy="66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6" name="矩形: 圆角 135">
            <a:extLst>
              <a:ext uri="{FF2B5EF4-FFF2-40B4-BE49-F238E27FC236}">
                <a16:creationId xmlns:a16="http://schemas.microsoft.com/office/drawing/2014/main" id="{F73276EC-BB0F-4184-B521-E85E5E0EEB06}"/>
              </a:ext>
            </a:extLst>
          </p:cNvPr>
          <p:cNvSpPr/>
          <p:nvPr/>
        </p:nvSpPr>
        <p:spPr>
          <a:xfrm>
            <a:off x="4131804" y="4474669"/>
            <a:ext cx="1138062" cy="66145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0567FE57-898A-4585-B33B-9194DC44F4B8}"/>
              </a:ext>
            </a:extLst>
          </p:cNvPr>
          <p:cNvCxnSpPr>
            <a:cxnSpLocks/>
          </p:cNvCxnSpPr>
          <p:nvPr/>
        </p:nvCxnSpPr>
        <p:spPr>
          <a:xfrm>
            <a:off x="5331970" y="4154523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095C49A3-A443-4FF4-B773-7A87587FC7E6}"/>
              </a:ext>
            </a:extLst>
          </p:cNvPr>
          <p:cNvCxnSpPr>
            <a:cxnSpLocks/>
          </p:cNvCxnSpPr>
          <p:nvPr/>
        </p:nvCxnSpPr>
        <p:spPr>
          <a:xfrm>
            <a:off x="5331970" y="5252698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4086B5E1-EE98-45B9-BCF5-AD3DB5CD9A28}"/>
              </a:ext>
            </a:extLst>
          </p:cNvPr>
          <p:cNvSpPr txBox="1"/>
          <p:nvPr/>
        </p:nvSpPr>
        <p:spPr>
          <a:xfrm>
            <a:off x="2468655" y="3887558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文本上下文</a:t>
            </a:r>
          </a:p>
        </p:txBody>
      </p:sp>
      <p:sp>
        <p:nvSpPr>
          <p:cNvPr id="141" name="左大括号 140">
            <a:extLst>
              <a:ext uri="{FF2B5EF4-FFF2-40B4-BE49-F238E27FC236}">
                <a16:creationId xmlns:a16="http://schemas.microsoft.com/office/drawing/2014/main" id="{C582947E-32E4-4A62-BB76-0FC0FD807053}"/>
              </a:ext>
            </a:extLst>
          </p:cNvPr>
          <p:cNvSpPr/>
          <p:nvPr/>
        </p:nvSpPr>
        <p:spPr>
          <a:xfrm>
            <a:off x="3948381" y="3817907"/>
            <a:ext cx="156162" cy="5086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左大括号 141">
            <a:extLst>
              <a:ext uri="{FF2B5EF4-FFF2-40B4-BE49-F238E27FC236}">
                <a16:creationId xmlns:a16="http://schemas.microsoft.com/office/drawing/2014/main" id="{5FB5A817-1CC4-442D-BF40-67688AF2EEA1}"/>
              </a:ext>
            </a:extLst>
          </p:cNvPr>
          <p:cNvSpPr/>
          <p:nvPr/>
        </p:nvSpPr>
        <p:spPr>
          <a:xfrm>
            <a:off x="3948381" y="4885259"/>
            <a:ext cx="121319" cy="7358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64D30BFA-6220-4112-AB93-C2C1E4BB387C}"/>
              </a:ext>
            </a:extLst>
          </p:cNvPr>
          <p:cNvSpPr txBox="1"/>
          <p:nvPr/>
        </p:nvSpPr>
        <p:spPr>
          <a:xfrm>
            <a:off x="2468655" y="5068032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图像上下文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8873498-E2C2-48ED-8BC5-E036B37651D6}"/>
              </a:ext>
            </a:extLst>
          </p:cNvPr>
          <p:cNvSpPr txBox="1"/>
          <p:nvPr/>
        </p:nvSpPr>
        <p:spPr>
          <a:xfrm>
            <a:off x="2703374" y="4338437"/>
            <a:ext cx="1138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粗排候选</a:t>
            </a:r>
          </a:p>
        </p:txBody>
      </p: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490E7D27-1032-42FB-831C-4669F5CF7907}"/>
              </a:ext>
            </a:extLst>
          </p:cNvPr>
          <p:cNvCxnSpPr>
            <a:cxnSpLocks/>
          </p:cNvCxnSpPr>
          <p:nvPr/>
        </p:nvCxnSpPr>
        <p:spPr>
          <a:xfrm>
            <a:off x="6965655" y="4674952"/>
            <a:ext cx="70280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矩形: 圆角 146">
            <a:extLst>
              <a:ext uri="{FF2B5EF4-FFF2-40B4-BE49-F238E27FC236}">
                <a16:creationId xmlns:a16="http://schemas.microsoft.com/office/drawing/2014/main" id="{F747A195-6770-47C6-92E3-E307CBC5AF29}"/>
              </a:ext>
            </a:extLst>
          </p:cNvPr>
          <p:cNvSpPr/>
          <p:nvPr/>
        </p:nvSpPr>
        <p:spPr>
          <a:xfrm>
            <a:off x="7763745" y="4376517"/>
            <a:ext cx="1172505" cy="60356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相似度</a:t>
            </a:r>
            <a:endParaRPr lang="en-US" altLang="zh-CN" sz="1600" dirty="0"/>
          </a:p>
        </p:txBody>
      </p:sp>
      <p:sp>
        <p:nvSpPr>
          <p:cNvPr id="148" name="矩形: 圆角 147">
            <a:extLst>
              <a:ext uri="{FF2B5EF4-FFF2-40B4-BE49-F238E27FC236}">
                <a16:creationId xmlns:a16="http://schemas.microsoft.com/office/drawing/2014/main" id="{26664D90-D8C7-4ABC-AB5D-6432D6C7E070}"/>
              </a:ext>
            </a:extLst>
          </p:cNvPr>
          <p:cNvSpPr/>
          <p:nvPr/>
        </p:nvSpPr>
        <p:spPr>
          <a:xfrm>
            <a:off x="2448514" y="3604883"/>
            <a:ext cx="7437120" cy="2160162"/>
          </a:xfrm>
          <a:prstGeom prst="round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49" name="矩形: 圆角 148">
            <a:extLst>
              <a:ext uri="{FF2B5EF4-FFF2-40B4-BE49-F238E27FC236}">
                <a16:creationId xmlns:a16="http://schemas.microsoft.com/office/drawing/2014/main" id="{E45DA1D8-9175-4265-B6C2-D088C83C800F}"/>
              </a:ext>
            </a:extLst>
          </p:cNvPr>
          <p:cNvSpPr/>
          <p:nvPr/>
        </p:nvSpPr>
        <p:spPr>
          <a:xfrm>
            <a:off x="626103" y="2175679"/>
            <a:ext cx="792088" cy="26608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图文预训练模型</a:t>
            </a:r>
            <a:endParaRPr lang="zh-CN" altLang="en-US" sz="1693" dirty="0"/>
          </a:p>
        </p:txBody>
      </p: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697055AD-A0E4-4D2E-B3E4-DC75227A719D}"/>
              </a:ext>
            </a:extLst>
          </p:cNvPr>
          <p:cNvCxnSpPr>
            <a:cxnSpLocks/>
          </p:cNvCxnSpPr>
          <p:nvPr/>
        </p:nvCxnSpPr>
        <p:spPr>
          <a:xfrm>
            <a:off x="1519216" y="3528119"/>
            <a:ext cx="71342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8C39CB7A-0EA4-4ED6-A8D1-F833534371FE}"/>
              </a:ext>
            </a:extLst>
          </p:cNvPr>
          <p:cNvSpPr txBox="1"/>
          <p:nvPr/>
        </p:nvSpPr>
        <p:spPr>
          <a:xfrm>
            <a:off x="4575534" y="485515"/>
            <a:ext cx="25536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生成式多模态对话</a:t>
            </a:r>
          </a:p>
        </p:txBody>
      </p: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E11A2CA1-C8BA-4FA5-AFEB-7341304ABE5D}"/>
              </a:ext>
            </a:extLst>
          </p:cNvPr>
          <p:cNvSpPr/>
          <p:nvPr/>
        </p:nvSpPr>
        <p:spPr>
          <a:xfrm>
            <a:off x="3733468" y="3644236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97C2801C-1A4E-455F-B830-CED7FE927E47}"/>
              </a:ext>
            </a:extLst>
          </p:cNvPr>
          <p:cNvSpPr/>
          <p:nvPr/>
        </p:nvSpPr>
        <p:spPr>
          <a:xfrm>
            <a:off x="3733468" y="3817485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F62C6E6F-5B17-4217-A21E-DC8F053DDDD1}"/>
              </a:ext>
            </a:extLst>
          </p:cNvPr>
          <p:cNvSpPr/>
          <p:nvPr/>
        </p:nvSpPr>
        <p:spPr>
          <a:xfrm>
            <a:off x="3733468" y="3990734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3937E7F3-F3F2-4595-9E2A-5772EC6A8478}"/>
              </a:ext>
            </a:extLst>
          </p:cNvPr>
          <p:cNvSpPr/>
          <p:nvPr/>
        </p:nvSpPr>
        <p:spPr>
          <a:xfrm>
            <a:off x="3733468" y="4152871"/>
            <a:ext cx="1138062" cy="66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6D28E52D-6F43-47E8-B636-72D64F1038C1}"/>
              </a:ext>
            </a:extLst>
          </p:cNvPr>
          <p:cNvSpPr/>
          <p:nvPr/>
        </p:nvSpPr>
        <p:spPr>
          <a:xfrm>
            <a:off x="3733468" y="4326120"/>
            <a:ext cx="1138062" cy="66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B36B5E01-45BC-4A44-94B7-C082E15A356D}"/>
              </a:ext>
            </a:extLst>
          </p:cNvPr>
          <p:cNvSpPr/>
          <p:nvPr/>
        </p:nvSpPr>
        <p:spPr>
          <a:xfrm>
            <a:off x="3733468" y="2563893"/>
            <a:ext cx="1138062" cy="661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48FEDCCB-4396-4238-820E-7475C7B89F73}"/>
              </a:ext>
            </a:extLst>
          </p:cNvPr>
          <p:cNvSpPr/>
          <p:nvPr/>
        </p:nvSpPr>
        <p:spPr>
          <a:xfrm>
            <a:off x="3733468" y="2737142"/>
            <a:ext cx="1138062" cy="66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E547A3BF-7861-483B-AD0B-7AF165D98A3C}"/>
              </a:ext>
            </a:extLst>
          </p:cNvPr>
          <p:cNvSpPr/>
          <p:nvPr/>
        </p:nvSpPr>
        <p:spPr>
          <a:xfrm>
            <a:off x="3733468" y="2910391"/>
            <a:ext cx="1138062" cy="661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A0C0A4D5-607B-4992-AB73-8BF55B93B787}"/>
              </a:ext>
            </a:extLst>
          </p:cNvPr>
          <p:cNvSpPr/>
          <p:nvPr/>
        </p:nvSpPr>
        <p:spPr>
          <a:xfrm>
            <a:off x="3733468" y="3072528"/>
            <a:ext cx="1138062" cy="66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B2179FEA-896E-4867-B66D-1CECFE8328E8}"/>
              </a:ext>
            </a:extLst>
          </p:cNvPr>
          <p:cNvSpPr/>
          <p:nvPr/>
        </p:nvSpPr>
        <p:spPr>
          <a:xfrm>
            <a:off x="3733468" y="3245777"/>
            <a:ext cx="1138062" cy="66145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A0827483-3247-4EB4-BD5D-369D3E7CD6AA}"/>
              </a:ext>
            </a:extLst>
          </p:cNvPr>
          <p:cNvCxnSpPr>
            <a:cxnSpLocks/>
          </p:cNvCxnSpPr>
          <p:nvPr/>
        </p:nvCxnSpPr>
        <p:spPr>
          <a:xfrm>
            <a:off x="4933634" y="2925631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2B550159-BD0F-44DD-802C-0C02503BBCFA}"/>
              </a:ext>
            </a:extLst>
          </p:cNvPr>
          <p:cNvCxnSpPr>
            <a:cxnSpLocks/>
          </p:cNvCxnSpPr>
          <p:nvPr/>
        </p:nvCxnSpPr>
        <p:spPr>
          <a:xfrm>
            <a:off x="4933634" y="4023806"/>
            <a:ext cx="685909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AF2A9EB-12D3-47B2-B319-69B0564BBA22}"/>
              </a:ext>
            </a:extLst>
          </p:cNvPr>
          <p:cNvSpPr txBox="1"/>
          <p:nvPr/>
        </p:nvSpPr>
        <p:spPr>
          <a:xfrm>
            <a:off x="2070319" y="2658666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文本上下文</a:t>
            </a: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EA6DE106-A320-4143-8AD1-2EF491C5CB09}"/>
              </a:ext>
            </a:extLst>
          </p:cNvPr>
          <p:cNvSpPr/>
          <p:nvPr/>
        </p:nvSpPr>
        <p:spPr>
          <a:xfrm>
            <a:off x="3550045" y="2589015"/>
            <a:ext cx="156162" cy="5086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左大括号 118">
            <a:extLst>
              <a:ext uri="{FF2B5EF4-FFF2-40B4-BE49-F238E27FC236}">
                <a16:creationId xmlns:a16="http://schemas.microsoft.com/office/drawing/2014/main" id="{54E405F6-5732-4C0E-A4CC-26505E08CCD6}"/>
              </a:ext>
            </a:extLst>
          </p:cNvPr>
          <p:cNvSpPr/>
          <p:nvPr/>
        </p:nvSpPr>
        <p:spPr>
          <a:xfrm>
            <a:off x="3550045" y="3656367"/>
            <a:ext cx="121319" cy="7358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5B614376-616C-4A98-970A-E84734455DB3}"/>
              </a:ext>
            </a:extLst>
          </p:cNvPr>
          <p:cNvSpPr txBox="1"/>
          <p:nvPr/>
        </p:nvSpPr>
        <p:spPr>
          <a:xfrm>
            <a:off x="2070319" y="3839140"/>
            <a:ext cx="137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图像上下文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1D07604E-8BBF-4CD0-BE4A-1667030423F5}"/>
              </a:ext>
            </a:extLst>
          </p:cNvPr>
          <p:cNvSpPr txBox="1"/>
          <p:nvPr/>
        </p:nvSpPr>
        <p:spPr>
          <a:xfrm>
            <a:off x="2723020" y="3109545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候选</a:t>
            </a:r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51569174-321F-4CF2-8144-F55D3C9D2253}"/>
              </a:ext>
            </a:extLst>
          </p:cNvPr>
          <p:cNvSpPr/>
          <p:nvPr/>
        </p:nvSpPr>
        <p:spPr>
          <a:xfrm>
            <a:off x="2050178" y="2303983"/>
            <a:ext cx="8640960" cy="2448272"/>
          </a:xfrm>
          <a:prstGeom prst="round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DA58145C-F2D0-4E30-81C2-32F0668AD3AA}"/>
              </a:ext>
            </a:extLst>
          </p:cNvPr>
          <p:cNvSpPr/>
          <p:nvPr/>
        </p:nvSpPr>
        <p:spPr>
          <a:xfrm>
            <a:off x="5735626" y="2460512"/>
            <a:ext cx="1138062" cy="20763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视频</a:t>
            </a:r>
            <a:r>
              <a:rPr lang="en-US" altLang="zh-CN" sz="1600" dirty="0"/>
              <a:t>-</a:t>
            </a:r>
            <a:r>
              <a:rPr lang="zh-CN" altLang="en-US" sz="1600" dirty="0"/>
              <a:t>文本预训练模型</a:t>
            </a:r>
          </a:p>
          <a:p>
            <a:pPr algn="ctr"/>
            <a:r>
              <a:rPr lang="zh-CN" altLang="en-US" sz="1600" dirty="0"/>
              <a:t>编码器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036B940-CA92-472D-BF21-17C3FC4DBF04}"/>
              </a:ext>
            </a:extLst>
          </p:cNvPr>
          <p:cNvSpPr/>
          <p:nvPr/>
        </p:nvSpPr>
        <p:spPr>
          <a:xfrm>
            <a:off x="7510697" y="2460511"/>
            <a:ext cx="1138061" cy="2076339"/>
          </a:xfrm>
          <a:prstGeom prst="roundRect">
            <a:avLst/>
          </a:prstGeom>
          <a:solidFill>
            <a:srgbClr val="E9DFE9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解码器</a:t>
            </a:r>
            <a:endParaRPr lang="en-US" altLang="zh-CN" sz="1600" dirty="0"/>
          </a:p>
          <a:p>
            <a:pPr algn="ctr"/>
            <a:r>
              <a:rPr lang="en-US" altLang="zh-CN" sz="1400" dirty="0"/>
              <a:t>(Transformer)</a:t>
            </a:r>
            <a:endParaRPr lang="zh-CN" altLang="en-US" sz="1400" dirty="0"/>
          </a:p>
          <a:p>
            <a:pPr algn="ctr"/>
            <a:endParaRPr lang="zh-CN" altLang="en-US" sz="1600" dirty="0"/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315D78C4-8394-44C3-866C-BAD1998A983A}"/>
              </a:ext>
            </a:extLst>
          </p:cNvPr>
          <p:cNvCxnSpPr>
            <a:cxnSpLocks/>
          </p:cNvCxnSpPr>
          <p:nvPr/>
        </p:nvCxnSpPr>
        <p:spPr>
          <a:xfrm>
            <a:off x="6928581" y="3478876"/>
            <a:ext cx="522197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92A4DD1C-1AE3-4131-9DFE-0B0F475AC3B8}"/>
              </a:ext>
            </a:extLst>
          </p:cNvPr>
          <p:cNvSpPr/>
          <p:nvPr/>
        </p:nvSpPr>
        <p:spPr>
          <a:xfrm>
            <a:off x="9265975" y="3138673"/>
            <a:ext cx="1132509" cy="60356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对话生成</a:t>
            </a:r>
            <a:endParaRPr lang="en-US" altLang="zh-CN" sz="1600" dirty="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F54D5A0-921C-422F-9157-DCAB70169BCD}"/>
              </a:ext>
            </a:extLst>
          </p:cNvPr>
          <p:cNvCxnSpPr>
            <a:cxnSpLocks/>
          </p:cNvCxnSpPr>
          <p:nvPr/>
        </p:nvCxnSpPr>
        <p:spPr>
          <a:xfrm>
            <a:off x="8696268" y="3478876"/>
            <a:ext cx="522197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8624F173-6479-46F4-9351-7A2FE3919036}"/>
              </a:ext>
            </a:extLst>
          </p:cNvPr>
          <p:cNvSpPr/>
          <p:nvPr/>
        </p:nvSpPr>
        <p:spPr>
          <a:xfrm>
            <a:off x="610502" y="2224922"/>
            <a:ext cx="792088" cy="26608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图文预训练模型</a:t>
            </a:r>
            <a:endParaRPr lang="zh-CN" altLang="en-US" sz="1693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F56CEEB-3041-4BD1-A209-FEA24B8D7F68}"/>
              </a:ext>
            </a:extLst>
          </p:cNvPr>
          <p:cNvCxnSpPr>
            <a:cxnSpLocks/>
          </p:cNvCxnSpPr>
          <p:nvPr/>
        </p:nvCxnSpPr>
        <p:spPr>
          <a:xfrm flipV="1">
            <a:off x="1451748" y="3528119"/>
            <a:ext cx="549272" cy="171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1"/>
          <p:cNvSpPr txBox="1">
            <a:spLocks noChangeArrowheads="1"/>
          </p:cNvSpPr>
          <p:nvPr/>
        </p:nvSpPr>
        <p:spPr bwMode="auto">
          <a:xfrm>
            <a:off x="1152524" y="2170307"/>
            <a:ext cx="9217025" cy="15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7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Thank</a:t>
            </a:r>
            <a:r>
              <a:rPr lang="zh-CN" altLang="en-US" sz="7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You!</a:t>
            </a:r>
            <a:endParaRPr lang="zh-CN" altLang="zh-CN" sz="7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9FB551-3EFE-F847-89B7-D2B31BB86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69" y="431775"/>
            <a:ext cx="2564031" cy="504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0FF6B6-3067-4726-8BB5-F3A603F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F293BB0-9BAB-4332-B335-C2E0F5F2964F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1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" t="42866" r="34370" b="7010"/>
          <a:stretch/>
        </p:blipFill>
        <p:spPr bwMode="auto">
          <a:xfrm>
            <a:off x="7201197" y="322464"/>
            <a:ext cx="3456384" cy="583524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847DA2-8C16-47A6-BC1D-6203A7B5AB9B}"/>
              </a:ext>
            </a:extLst>
          </p:cNvPr>
          <p:cNvSpPr txBox="1"/>
          <p:nvPr/>
        </p:nvSpPr>
        <p:spPr>
          <a:xfrm>
            <a:off x="1656581" y="2824588"/>
            <a:ext cx="367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人类的聊天通常发生在多模态的场景里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环境、眼神、声音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95A49C-2CB5-429A-B0B1-C1B93F4DDB4C}"/>
              </a:ext>
            </a:extLst>
          </p:cNvPr>
          <p:cNvSpPr txBox="1"/>
          <p:nvPr/>
        </p:nvSpPr>
        <p:spPr>
          <a:xfrm>
            <a:off x="864493" y="2159967"/>
            <a:ext cx="32403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电影中的多模态信息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人物信息：表情、声音等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环境信息：地点、场景等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细粒度物体信息：道具等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7C401D-8E9D-4CD0-8819-76E838BE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75" y="1007839"/>
            <a:ext cx="3029878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387FE5-9BEE-4A5F-A985-ACB17905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41" y="1007839"/>
            <a:ext cx="255295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C04D87-6518-41D0-940A-ABC7E183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75" y="3024063"/>
            <a:ext cx="4034514" cy="27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D4272CE7-AE35-4DB0-A895-5D2C37DB0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/>
          <a:stretch/>
        </p:blipFill>
        <p:spPr bwMode="auto">
          <a:xfrm>
            <a:off x="6193085" y="3672135"/>
            <a:ext cx="4032449" cy="22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1528222-0F33-49EE-BE62-A8C22195D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554"/>
          <a:stretch/>
        </p:blipFill>
        <p:spPr bwMode="auto">
          <a:xfrm>
            <a:off x="1509182" y="3672134"/>
            <a:ext cx="4031049" cy="22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A133811-7E71-4957-836F-DC71C37B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3"/>
          <a:stretch/>
        </p:blipFill>
        <p:spPr bwMode="auto">
          <a:xfrm>
            <a:off x="1509184" y="1007840"/>
            <a:ext cx="4032448" cy="22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056CA56-6901-4A59-AEA7-7CF9BC014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b="50009"/>
          <a:stretch/>
        </p:blipFill>
        <p:spPr bwMode="auto">
          <a:xfrm>
            <a:off x="6193086" y="1021796"/>
            <a:ext cx="4032448" cy="22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EEFEE8-CFF1-4958-8BFE-99D961C8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3" y="1943943"/>
            <a:ext cx="6468392" cy="37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566901-4153-4C46-A0C8-F10F20808245}"/>
              </a:ext>
            </a:extLst>
          </p:cNvPr>
          <p:cNvSpPr txBox="1"/>
          <p:nvPr/>
        </p:nvSpPr>
        <p:spPr>
          <a:xfrm>
            <a:off x="2925477" y="1079847"/>
            <a:ext cx="5946824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OpenViDial</a:t>
            </a:r>
            <a:r>
              <a:rPr lang="en-US" altLang="zh-CN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Large-Scale, Open-Domain Dialogue Dataset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Visual Contexts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2E000A-741C-423A-8E2D-C671745D526B}"/>
              </a:ext>
            </a:extLst>
          </p:cNvPr>
          <p:cNvSpPr txBox="1"/>
          <p:nvPr/>
        </p:nvSpPr>
        <p:spPr>
          <a:xfrm>
            <a:off x="792485" y="6048399"/>
            <a:ext cx="68441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OpenViDial: A Large-Scale, Open-Domain Dialogue Dataset with Visual Contexts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95A49C-2CB5-429A-B0B1-C1B93F4DDB4C}"/>
              </a:ext>
            </a:extLst>
          </p:cNvPr>
          <p:cNvSpPr txBox="1"/>
          <p:nvPr/>
        </p:nvSpPr>
        <p:spPr>
          <a:xfrm>
            <a:off x="934712" y="3836358"/>
            <a:ext cx="9796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人物检测与识别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场景分割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场景标签预测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剧情匹配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E4D605-D129-445A-BE2A-89EE021D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" r="1806"/>
          <a:stretch/>
        </p:blipFill>
        <p:spPr>
          <a:xfrm>
            <a:off x="1944613" y="1079847"/>
            <a:ext cx="7776864" cy="2294723"/>
          </a:xfrm>
          <a:prstGeom prst="rect">
            <a:avLst/>
          </a:prstGeom>
        </p:spPr>
      </p:pic>
      <p:pic>
        <p:nvPicPr>
          <p:cNvPr id="3074" name="Picture 2" descr=" Card image cap">
            <a:extLst>
              <a:ext uri="{FF2B5EF4-FFF2-40B4-BE49-F238E27FC236}">
                <a16:creationId xmlns:a16="http://schemas.microsoft.com/office/drawing/2014/main" id="{CEB23833-8F7B-418D-8106-CDEC48C4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86" y="4342054"/>
            <a:ext cx="2450059" cy="1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Card image cap">
            <a:extLst>
              <a:ext uri="{FF2B5EF4-FFF2-40B4-BE49-F238E27FC236}">
                <a16:creationId xmlns:a16="http://schemas.microsoft.com/office/drawing/2014/main" id="{036029A6-AC8C-4A5F-BD75-C108C6D2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5" y="4342053"/>
            <a:ext cx="2450059" cy="1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Card image cap">
            <a:extLst>
              <a:ext uri="{FF2B5EF4-FFF2-40B4-BE49-F238E27FC236}">
                <a16:creationId xmlns:a16="http://schemas.microsoft.com/office/drawing/2014/main" id="{49DC7B86-70FA-49A5-80BF-DF8F6BBA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1" y="4342054"/>
            <a:ext cx="2450059" cy="1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Card image cap">
            <a:extLst>
              <a:ext uri="{FF2B5EF4-FFF2-40B4-BE49-F238E27FC236}">
                <a16:creationId xmlns:a16="http://schemas.microsoft.com/office/drawing/2014/main" id="{F364CCD7-36F5-4937-A5A3-14FCA251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20" y="4342052"/>
            <a:ext cx="2450060" cy="1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C4CAFD9-2C4F-451D-A2C8-E907B972D7AC}"/>
              </a:ext>
            </a:extLst>
          </p:cNvPr>
          <p:cNvSpPr txBox="1"/>
          <p:nvPr/>
        </p:nvSpPr>
        <p:spPr>
          <a:xfrm>
            <a:off x="864493" y="6051567"/>
            <a:ext cx="68441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MovieNet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A Holistic Dataset for Movie Understanding 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2694FB-89EB-4C8F-8895-1B3875FE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96" y="1655911"/>
            <a:ext cx="8380481" cy="4489361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E4C76D54-E62B-4C53-AD82-5CA20615E9AD}"/>
              </a:ext>
            </a:extLst>
          </p:cNvPr>
          <p:cNvSpPr txBox="1"/>
          <p:nvPr/>
        </p:nvSpPr>
        <p:spPr>
          <a:xfrm>
            <a:off x="720477" y="719807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模型架构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2694FB-89EB-4C8F-8895-1B3875FE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96" y="1655911"/>
            <a:ext cx="8380481" cy="4489361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E4C76D54-E62B-4C53-AD82-5CA20615E9AD}"/>
              </a:ext>
            </a:extLst>
          </p:cNvPr>
          <p:cNvSpPr txBox="1"/>
          <p:nvPr/>
        </p:nvSpPr>
        <p:spPr>
          <a:xfrm>
            <a:off x="720477" y="719807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模型架构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A2AA66A-86A1-4534-856F-2D2E32B58F54}"/>
              </a:ext>
            </a:extLst>
          </p:cNvPr>
          <p:cNvSpPr/>
          <p:nvPr/>
        </p:nvSpPr>
        <p:spPr>
          <a:xfrm>
            <a:off x="1728589" y="1799927"/>
            <a:ext cx="4752528" cy="259228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F8718A1B-3F1C-492F-B03B-EB7EEE33B8D6}"/>
              </a:ext>
            </a:extLst>
          </p:cNvPr>
          <p:cNvSpPr/>
          <p:nvPr/>
        </p:nvSpPr>
        <p:spPr>
          <a:xfrm>
            <a:off x="2491777" y="2611817"/>
            <a:ext cx="3012641" cy="620394"/>
          </a:xfrm>
          <a:prstGeom prst="roundRect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 dirty="0"/>
              <a:t>商业谈判，场景：咖啡厅，夜，内，人物：中年男性甲，灰色衣服，中年男性乙，白色衣服</a:t>
            </a:r>
          </a:p>
          <a:p>
            <a:pPr algn="ctr"/>
            <a:r>
              <a:rPr lang="zh-CN" altLang="en-US" sz="1000" dirty="0"/>
              <a:t>典型情节：二人相对而坐，桌上摆着两个咖啡杯</a:t>
            </a:r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6BD11638-D204-4CA0-AB44-B5FA48C5C8B9}"/>
              </a:ext>
            </a:extLst>
          </p:cNvPr>
          <p:cNvSpPr/>
          <p:nvPr/>
        </p:nvSpPr>
        <p:spPr>
          <a:xfrm>
            <a:off x="2491777" y="3457802"/>
            <a:ext cx="3012641" cy="1133055"/>
          </a:xfrm>
          <a:prstGeom prst="roundRect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pic>
        <p:nvPicPr>
          <p:cNvPr id="122" name="图片 121">
            <a:extLst>
              <a:ext uri="{FF2B5EF4-FFF2-40B4-BE49-F238E27FC236}">
                <a16:creationId xmlns:a16="http://schemas.microsoft.com/office/drawing/2014/main" id="{358431E1-ED91-4665-A84B-825AD97ED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b="12868"/>
          <a:stretch/>
        </p:blipFill>
        <p:spPr>
          <a:xfrm>
            <a:off x="3326377" y="3631613"/>
            <a:ext cx="1565149" cy="8479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7" name="文本框 126">
            <a:extLst>
              <a:ext uri="{FF2B5EF4-FFF2-40B4-BE49-F238E27FC236}">
                <a16:creationId xmlns:a16="http://schemas.microsoft.com/office/drawing/2014/main" id="{6E279F21-30FE-4660-87EA-C6C0F384847C}"/>
              </a:ext>
            </a:extLst>
          </p:cNvPr>
          <p:cNvSpPr txBox="1"/>
          <p:nvPr/>
        </p:nvSpPr>
        <p:spPr>
          <a:xfrm>
            <a:off x="4176861" y="1367879"/>
            <a:ext cx="38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大规模图文预训练模型微调</a:t>
            </a:r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9FA6BAD6-2E32-40BB-9199-6DF245B9A11D}"/>
              </a:ext>
            </a:extLst>
          </p:cNvPr>
          <p:cNvSpPr/>
          <p:nvPr/>
        </p:nvSpPr>
        <p:spPr>
          <a:xfrm>
            <a:off x="2198042" y="1898861"/>
            <a:ext cx="7356498" cy="338423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: 圆角 135">
            <a:extLst>
              <a:ext uri="{FF2B5EF4-FFF2-40B4-BE49-F238E27FC236}">
                <a16:creationId xmlns:a16="http://schemas.microsoft.com/office/drawing/2014/main" id="{60F2DCA3-7A44-4C83-B49A-3AA84E06F154}"/>
              </a:ext>
            </a:extLst>
          </p:cNvPr>
          <p:cNvSpPr/>
          <p:nvPr/>
        </p:nvSpPr>
        <p:spPr>
          <a:xfrm>
            <a:off x="6098156" y="2333680"/>
            <a:ext cx="1713686" cy="2514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808794ED-9C70-496B-8E63-DB18F384A763}"/>
              </a:ext>
            </a:extLst>
          </p:cNvPr>
          <p:cNvCxnSpPr>
            <a:cxnSpLocks/>
          </p:cNvCxnSpPr>
          <p:nvPr/>
        </p:nvCxnSpPr>
        <p:spPr>
          <a:xfrm>
            <a:off x="5594878" y="4107024"/>
            <a:ext cx="435368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6445A6B-C99A-4864-8E5C-884F660127BD}"/>
              </a:ext>
            </a:extLst>
          </p:cNvPr>
          <p:cNvSpPr txBox="1"/>
          <p:nvPr/>
        </p:nvSpPr>
        <p:spPr>
          <a:xfrm>
            <a:off x="6098155" y="3401567"/>
            <a:ext cx="1741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/>
              <a:t>图文预训练模型</a:t>
            </a:r>
          </a:p>
        </p:txBody>
      </p: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FF98F8E0-0AE6-4A82-BCCB-A81E0166E423}"/>
              </a:ext>
            </a:extLst>
          </p:cNvPr>
          <p:cNvSpPr/>
          <p:nvPr/>
        </p:nvSpPr>
        <p:spPr>
          <a:xfrm>
            <a:off x="6327757" y="2778859"/>
            <a:ext cx="1288275" cy="5261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文本编码器</a:t>
            </a:r>
          </a:p>
        </p:txBody>
      </p:sp>
      <p:sp>
        <p:nvSpPr>
          <p:cNvPr id="140" name="矩形: 圆角 139">
            <a:extLst>
              <a:ext uri="{FF2B5EF4-FFF2-40B4-BE49-F238E27FC236}">
                <a16:creationId xmlns:a16="http://schemas.microsoft.com/office/drawing/2014/main" id="{426D29C4-7C2B-46FA-9A05-0BCECB008E8E}"/>
              </a:ext>
            </a:extLst>
          </p:cNvPr>
          <p:cNvSpPr/>
          <p:nvPr/>
        </p:nvSpPr>
        <p:spPr>
          <a:xfrm>
            <a:off x="6327757" y="3877034"/>
            <a:ext cx="1288275" cy="526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图像编码器</a:t>
            </a:r>
          </a:p>
        </p:txBody>
      </p: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8C20353B-C710-4469-8C19-436A1EB4C726}"/>
              </a:ext>
            </a:extLst>
          </p:cNvPr>
          <p:cNvCxnSpPr>
            <a:cxnSpLocks/>
          </p:cNvCxnSpPr>
          <p:nvPr/>
        </p:nvCxnSpPr>
        <p:spPr>
          <a:xfrm>
            <a:off x="5594878" y="3026681"/>
            <a:ext cx="435368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6B29DBC9-2B7F-432C-A774-4D75AEA2C26D}"/>
              </a:ext>
            </a:extLst>
          </p:cNvPr>
          <p:cNvSpPr/>
          <p:nvPr/>
        </p:nvSpPr>
        <p:spPr>
          <a:xfrm>
            <a:off x="8182594" y="3383135"/>
            <a:ext cx="1065009" cy="4363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场景分类</a:t>
            </a:r>
            <a:endParaRPr lang="en-US" altLang="zh-CN" sz="1600" dirty="0"/>
          </a:p>
        </p:txBody>
      </p:sp>
      <p:sp>
        <p:nvSpPr>
          <p:cNvPr id="152" name="矩形: 圆角 151">
            <a:extLst>
              <a:ext uri="{FF2B5EF4-FFF2-40B4-BE49-F238E27FC236}">
                <a16:creationId xmlns:a16="http://schemas.microsoft.com/office/drawing/2014/main" id="{7DA75D4C-0B53-4B78-A70A-33C6C836ADDA}"/>
              </a:ext>
            </a:extLst>
          </p:cNvPr>
          <p:cNvSpPr/>
          <p:nvPr/>
        </p:nvSpPr>
        <p:spPr>
          <a:xfrm>
            <a:off x="8182594" y="3966814"/>
            <a:ext cx="1065009" cy="4363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人物检测</a:t>
            </a:r>
            <a:endParaRPr lang="en-US" altLang="zh-CN" sz="1600" dirty="0"/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A539D804-33E3-4337-BF7B-0C10879E3112}"/>
              </a:ext>
            </a:extLst>
          </p:cNvPr>
          <p:cNvSpPr/>
          <p:nvPr/>
        </p:nvSpPr>
        <p:spPr>
          <a:xfrm>
            <a:off x="8185545" y="4550493"/>
            <a:ext cx="1065009" cy="4363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物体检测</a:t>
            </a:r>
            <a:endParaRPr lang="en-US" altLang="zh-CN" sz="1600" dirty="0"/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6EE85AC2-335B-44A5-A062-D9CAFAC9594F}"/>
              </a:ext>
            </a:extLst>
          </p:cNvPr>
          <p:cNvCxnSpPr>
            <a:cxnSpLocks/>
            <a:stCxn id="152" idx="1"/>
          </p:cNvCxnSpPr>
          <p:nvPr/>
        </p:nvCxnSpPr>
        <p:spPr>
          <a:xfrm flipH="1">
            <a:off x="7682332" y="4184981"/>
            <a:ext cx="500262" cy="0"/>
          </a:xfrm>
          <a:prstGeom prst="line">
            <a:avLst/>
          </a:prstGeom>
          <a:ln w="25400">
            <a:headEnd type="triangle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A47D3AAF-5074-4256-8F2C-608B98BEF7B3}"/>
              </a:ext>
            </a:extLst>
          </p:cNvPr>
          <p:cNvSpPr/>
          <p:nvPr/>
        </p:nvSpPr>
        <p:spPr>
          <a:xfrm>
            <a:off x="8182594" y="2808146"/>
            <a:ext cx="1065009" cy="4363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对比学习</a:t>
            </a:r>
            <a:endParaRPr lang="en-US" altLang="zh-CN" sz="1600" dirty="0"/>
          </a:p>
        </p:txBody>
      </p:sp>
      <p:cxnSp>
        <p:nvCxnSpPr>
          <p:cNvPr id="166" name="直接箭头连接符 165">
            <a:extLst>
              <a:ext uri="{FF2B5EF4-FFF2-40B4-BE49-F238E27FC236}">
                <a16:creationId xmlns:a16="http://schemas.microsoft.com/office/drawing/2014/main" id="{D97FD3FD-A793-49E0-8A08-041F62E8CED8}"/>
              </a:ext>
            </a:extLst>
          </p:cNvPr>
          <p:cNvCxnSpPr>
            <a:cxnSpLocks/>
            <a:endCxn id="165" idx="1"/>
          </p:cNvCxnSpPr>
          <p:nvPr/>
        </p:nvCxnSpPr>
        <p:spPr>
          <a:xfrm>
            <a:off x="7682332" y="3026313"/>
            <a:ext cx="500262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连接符: 肘形 176">
            <a:extLst>
              <a:ext uri="{FF2B5EF4-FFF2-40B4-BE49-F238E27FC236}">
                <a16:creationId xmlns:a16="http://schemas.microsoft.com/office/drawing/2014/main" id="{655184E2-6C59-41A4-9583-EE3A390BCFA9}"/>
              </a:ext>
            </a:extLst>
          </p:cNvPr>
          <p:cNvCxnSpPr>
            <a:stCxn id="153" idx="1"/>
          </p:cNvCxnSpPr>
          <p:nvPr/>
        </p:nvCxnSpPr>
        <p:spPr>
          <a:xfrm rot="10800000">
            <a:off x="7932463" y="3026314"/>
            <a:ext cx="253082" cy="1742347"/>
          </a:xfrm>
          <a:prstGeom prst="bentConnector2">
            <a:avLst/>
          </a:prstGeom>
          <a:ln w="25400">
            <a:head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接箭头连接符 177">
            <a:extLst>
              <a:ext uri="{FF2B5EF4-FFF2-40B4-BE49-F238E27FC236}">
                <a16:creationId xmlns:a16="http://schemas.microsoft.com/office/drawing/2014/main" id="{14223DDA-CAE7-4276-9E94-8C623AEA1BCB}"/>
              </a:ext>
            </a:extLst>
          </p:cNvPr>
          <p:cNvCxnSpPr>
            <a:cxnSpLocks/>
            <a:endCxn id="151" idx="1"/>
          </p:cNvCxnSpPr>
          <p:nvPr/>
        </p:nvCxnSpPr>
        <p:spPr>
          <a:xfrm>
            <a:off x="7932462" y="3601301"/>
            <a:ext cx="250132" cy="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7475</TotalTime>
  <Words>250</Words>
  <Application>Microsoft Office PowerPoint</Application>
  <PresentationFormat>自定义</PresentationFormat>
  <Paragraphs>64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Arial Black</vt:lpstr>
      <vt:lpstr>Calibri</vt:lpstr>
      <vt:lpstr>Lucida Sans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语言</dc:title>
  <dc:creator>syc_1972</dc:creator>
  <cp:lastModifiedBy>yuchong</cp:lastModifiedBy>
  <cp:revision>2121</cp:revision>
  <cp:lastPrinted>2017-11-27T01:54:00Z</cp:lastPrinted>
  <dcterms:created xsi:type="dcterms:W3CDTF">2016-04-22T07:39:00Z</dcterms:created>
  <dcterms:modified xsi:type="dcterms:W3CDTF">2021-06-08T11:17:06Z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