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446" r:id="rId2"/>
    <p:sldId id="615" r:id="rId3"/>
    <p:sldId id="258" r:id="rId4"/>
    <p:sldId id="715" r:id="rId5"/>
    <p:sldId id="706" r:id="rId6"/>
    <p:sldId id="708" r:id="rId7"/>
    <p:sldId id="709" r:id="rId8"/>
    <p:sldId id="705" r:id="rId9"/>
    <p:sldId id="710" r:id="rId10"/>
    <p:sldId id="713" r:id="rId11"/>
    <p:sldId id="714" r:id="rId12"/>
    <p:sldId id="707" r:id="rId13"/>
    <p:sldId id="607" r:id="rId14"/>
  </p:sldIdLst>
  <p:sldSz cx="11522075" cy="6480175"/>
  <p:notesSz cx="6797675" cy="9926638"/>
  <p:defaultTextStyle>
    <a:defPPr>
      <a:defRPr lang="zh-CN"/>
    </a:defPPr>
    <a:lvl1pPr marL="0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945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890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470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415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305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250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830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1">
          <p15:clr>
            <a:srgbClr val="A4A3A4"/>
          </p15:clr>
        </p15:guide>
        <p15:guide id="2" pos="36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8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548ED5"/>
    <a:srgbClr val="F6F6F6"/>
    <a:srgbClr val="9D1D32"/>
    <a:srgbClr val="4BACC6"/>
    <a:srgbClr val="9E1E33"/>
    <a:srgbClr val="9D1E33"/>
    <a:srgbClr val="8064A2"/>
    <a:srgbClr val="4F81BD"/>
    <a:srgbClr val="9D1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4972" autoAdjust="0"/>
  </p:normalViewPr>
  <p:slideViewPr>
    <p:cSldViewPr>
      <p:cViewPr varScale="1">
        <p:scale>
          <a:sx n="60" d="100"/>
          <a:sy n="60" d="100"/>
        </p:scale>
        <p:origin x="408" y="-106"/>
      </p:cViewPr>
      <p:guideLst>
        <p:guide orient="horz" pos="2081"/>
        <p:guide pos="3628"/>
      </p:guideLst>
    </p:cSldViewPr>
  </p:slideViewPr>
  <p:outlineViewPr>
    <p:cViewPr>
      <p:scale>
        <a:sx n="33" d="100"/>
        <a:sy n="33" d="100"/>
      </p:scale>
      <p:origin x="0" y="-9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982" y="-120"/>
      </p:cViewPr>
      <p:guideLst>
        <p:guide orient="horz" pos="318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31967-D358-4E9F-907A-F17D4A704FAB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C17C3-D7F6-4C7E-9468-134A6D9D61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841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02D6A-CF35-4922-A19F-474CBF836932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E3BAD-15B5-4674-826F-A2FA4BED5D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26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5945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5189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847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04415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305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25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83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06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02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10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5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12F2-2E7B-A246-B8CE-D9F7F9025749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8475-B503-4342-9415-289607CB3F58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195005"/>
            <a:ext cx="2592467" cy="4146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195005"/>
            <a:ext cx="7585366" cy="4146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60AD-9168-814E-A462-BB2A83C220D4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章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208042"/>
            <a:ext cx="11522075" cy="272133"/>
          </a:xfrm>
          <a:prstGeom prst="rect">
            <a:avLst/>
          </a:prstGeom>
          <a:solidFill>
            <a:srgbClr val="8D0125"/>
          </a:solidFill>
          <a:ln>
            <a:solidFill>
              <a:srgbClr val="8D0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75"/>
          </a:p>
        </p:txBody>
      </p:sp>
      <p:sp>
        <p:nvSpPr>
          <p:cNvPr id="60" name="任意多边形: 形状 59"/>
          <p:cNvSpPr/>
          <p:nvPr userDrawn="1"/>
        </p:nvSpPr>
        <p:spPr>
          <a:xfrm flipH="1">
            <a:off x="0" y="-13501"/>
            <a:ext cx="11522075" cy="684018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solidFill>
            <a:srgbClr val="8D0125"/>
          </a:solidFill>
          <a:ln>
            <a:solidFill>
              <a:srgbClr val="8D0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175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AE0C2A"/>
              </a:clrFrom>
              <a:clrTo>
                <a:srgbClr val="AE0C2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7263" y="102111"/>
            <a:ext cx="1962353" cy="432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 sz="3200"/>
            </a:lvl1pPr>
            <a:lvl2pPr>
              <a:lnSpc>
                <a:spcPct val="120000"/>
              </a:lnSpc>
              <a:spcBef>
                <a:spcPts val="800"/>
              </a:spcBef>
              <a:defRPr sz="2400"/>
            </a:lvl2pPr>
            <a:lvl3pPr>
              <a:lnSpc>
                <a:spcPct val="120000"/>
              </a:lnSpc>
              <a:spcBef>
                <a:spcPts val="800"/>
              </a:spcBef>
              <a:defRPr sz="2000"/>
            </a:lvl3pPr>
            <a:lvl4pPr>
              <a:lnSpc>
                <a:spcPct val="120000"/>
              </a:lnSpc>
              <a:spcBef>
                <a:spcPts val="800"/>
              </a:spcBef>
              <a:defRPr sz="1800"/>
            </a:lvl4pPr>
            <a:lvl5pPr>
              <a:lnSpc>
                <a:spcPct val="120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6BF1-D799-FC43-ABD7-CBCD563BD991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1510"/>
          <p:cNvPicPr>
            <a:picLocks noChangeArrowheads="1"/>
          </p:cNvPicPr>
          <p:nvPr userDrawn="1"/>
        </p:nvPicPr>
        <p:blipFill>
          <a:blip r:embed="rId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320000" flipH="1">
            <a:off x="140970" y="3067006"/>
            <a:ext cx="3048000" cy="487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10"/>
          <p:cNvPicPr>
            <a:picLocks noChangeArrowheads="1"/>
          </p:cNvPicPr>
          <p:nvPr userDrawn="1"/>
        </p:nvPicPr>
        <p:blipFill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8146415" y="-932894"/>
            <a:ext cx="3693795" cy="512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part素材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130096"/>
            <a:ext cx="424815" cy="14903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4"/>
            <a:ext cx="9793764" cy="1287034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59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18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4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4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3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2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8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34F2-C26A-2943-9D0A-CC305772CD56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134031"/>
            <a:ext cx="5088916" cy="320708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134031"/>
            <a:ext cx="5088916" cy="320708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E569-27CC-1E4F-AF21-EEDEBA079775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945" indent="0">
              <a:buNone/>
              <a:defRPr sz="2500" b="1"/>
            </a:lvl2pPr>
            <a:lvl3pPr marL="1151890" indent="0">
              <a:buNone/>
              <a:defRPr sz="2300" b="1"/>
            </a:lvl3pPr>
            <a:lvl4pPr marL="1728470" indent="0">
              <a:buNone/>
              <a:defRPr sz="2000" b="1"/>
            </a:lvl4pPr>
            <a:lvl5pPr marL="2304415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305" indent="0">
              <a:buNone/>
              <a:defRPr sz="2000" b="1"/>
            </a:lvl7pPr>
            <a:lvl8pPr marL="4032250" indent="0">
              <a:buNone/>
              <a:defRPr sz="2000" b="1"/>
            </a:lvl8pPr>
            <a:lvl9pPr marL="4608830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5"/>
            <a:ext cx="5090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6" y="1450540"/>
            <a:ext cx="5092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945" indent="0">
              <a:buNone/>
              <a:defRPr sz="2500" b="1"/>
            </a:lvl2pPr>
            <a:lvl3pPr marL="1151890" indent="0">
              <a:buNone/>
              <a:defRPr sz="2300" b="1"/>
            </a:lvl3pPr>
            <a:lvl4pPr marL="1728470" indent="0">
              <a:buNone/>
              <a:defRPr sz="2000" b="1"/>
            </a:lvl4pPr>
            <a:lvl5pPr marL="2304415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305" indent="0">
              <a:buNone/>
              <a:defRPr sz="2000" b="1"/>
            </a:lvl7pPr>
            <a:lvl8pPr marL="4032250" indent="0">
              <a:buNone/>
              <a:defRPr sz="2000" b="1"/>
            </a:lvl8pPr>
            <a:lvl9pPr marL="4608830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6" y="2055055"/>
            <a:ext cx="5092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D09E-A9A5-4841-B8A2-3ADA7F7C0D0A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EE7-A364-5A4D-BF6C-25826002D81F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E681-5A78-5044-8122-EC745DB8495C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6" y="258006"/>
            <a:ext cx="3790683" cy="109803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800"/>
            </a:lvl1pPr>
            <a:lvl2pPr marL="575945" indent="0">
              <a:buNone/>
              <a:defRPr sz="1500"/>
            </a:lvl2pPr>
            <a:lvl3pPr marL="1151890" indent="0">
              <a:buNone/>
              <a:defRPr sz="1300"/>
            </a:lvl3pPr>
            <a:lvl4pPr marL="1728470" indent="0">
              <a:buNone/>
              <a:defRPr sz="1100"/>
            </a:lvl4pPr>
            <a:lvl5pPr marL="2304415" indent="0">
              <a:buNone/>
              <a:defRPr sz="1100"/>
            </a:lvl5pPr>
            <a:lvl6pPr marL="2880360" indent="0">
              <a:buNone/>
              <a:defRPr sz="1100"/>
            </a:lvl6pPr>
            <a:lvl7pPr marL="3456305" indent="0">
              <a:buNone/>
              <a:defRPr sz="1100"/>
            </a:lvl7pPr>
            <a:lvl8pPr marL="4032250" indent="0">
              <a:buNone/>
              <a:defRPr sz="1100"/>
            </a:lvl8pPr>
            <a:lvl9pPr marL="460883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A72F-40DC-8947-8F24-46CAD954BCDC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5"/>
            <a:ext cx="6913245" cy="3888105"/>
          </a:xfrm>
        </p:spPr>
        <p:txBody>
          <a:bodyPr/>
          <a:lstStyle>
            <a:lvl1pPr marL="0" indent="0">
              <a:buNone/>
              <a:defRPr sz="4000"/>
            </a:lvl1pPr>
            <a:lvl2pPr marL="575945" indent="0">
              <a:buNone/>
              <a:defRPr sz="3500"/>
            </a:lvl2pPr>
            <a:lvl3pPr marL="1151890" indent="0">
              <a:buNone/>
              <a:defRPr sz="3000"/>
            </a:lvl3pPr>
            <a:lvl4pPr marL="1728470" indent="0">
              <a:buNone/>
              <a:defRPr sz="2500"/>
            </a:lvl4pPr>
            <a:lvl5pPr marL="2304415" indent="0">
              <a:buNone/>
              <a:defRPr sz="2500"/>
            </a:lvl5pPr>
            <a:lvl6pPr marL="2880360" indent="0">
              <a:buNone/>
              <a:defRPr sz="2500"/>
            </a:lvl6pPr>
            <a:lvl7pPr marL="3456305" indent="0">
              <a:buNone/>
              <a:defRPr sz="2500"/>
            </a:lvl7pPr>
            <a:lvl8pPr marL="4032250" indent="0">
              <a:buNone/>
              <a:defRPr sz="2500"/>
            </a:lvl8pPr>
            <a:lvl9pPr marL="4608830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1"/>
          </a:xfrm>
        </p:spPr>
        <p:txBody>
          <a:bodyPr/>
          <a:lstStyle>
            <a:lvl1pPr marL="0" indent="0">
              <a:buNone/>
              <a:defRPr sz="1800"/>
            </a:lvl1pPr>
            <a:lvl2pPr marL="575945" indent="0">
              <a:buNone/>
              <a:defRPr sz="1500"/>
            </a:lvl2pPr>
            <a:lvl3pPr marL="1151890" indent="0">
              <a:buNone/>
              <a:defRPr sz="1300"/>
            </a:lvl3pPr>
            <a:lvl4pPr marL="1728470" indent="0">
              <a:buNone/>
              <a:defRPr sz="1100"/>
            </a:lvl4pPr>
            <a:lvl5pPr marL="2304415" indent="0">
              <a:buNone/>
              <a:defRPr sz="1100"/>
            </a:lvl5pPr>
            <a:lvl6pPr marL="2880360" indent="0">
              <a:buNone/>
              <a:defRPr sz="1100"/>
            </a:lvl6pPr>
            <a:lvl7pPr marL="3456305" indent="0">
              <a:buNone/>
              <a:defRPr sz="1100"/>
            </a:lvl7pPr>
            <a:lvl8pPr marL="4032250" indent="0">
              <a:buNone/>
              <a:defRPr sz="1100"/>
            </a:lvl8pPr>
            <a:lvl9pPr marL="460883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3244-22EE-D048-A1F1-C8A1ADF31D75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10"/>
          <p:cNvPicPr>
            <a:picLocks noChangeArrowheads="1"/>
          </p:cNvPicPr>
          <p:nvPr userDrawn="1"/>
        </p:nvPicPr>
        <p:blipFill>
          <a:blip r:embed="rId14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320000" flipH="1">
            <a:off x="140970" y="3067006"/>
            <a:ext cx="3048000" cy="487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15214" tIns="57607" rIns="115214" bIns="57607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76DBDA8-8BD7-5D41-AECE-8B61D7328468}" type="datetime1">
              <a:rPr lang="zh-CN" altLang="en-US" smtClean="0"/>
              <a:t>2021/6/8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pPr/>
              <a:t>‹#›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510"/>
          <p:cNvPicPr>
            <a:picLocks noChangeArrowheads="1"/>
          </p:cNvPicPr>
          <p:nvPr userDrawn="1"/>
        </p:nvPicPr>
        <p:blipFill>
          <a:blip r:embed="rId15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8146415" y="-932894"/>
            <a:ext cx="3693795" cy="512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part素材.png"/>
          <p:cNvPicPr>
            <a:picLocks noChangeAspect="1"/>
          </p:cNvPicPr>
          <p:nvPr userDrawn="1"/>
        </p:nvPicPr>
        <p:blipFill>
          <a:blip r:embed="rId16" cstate="screen"/>
          <a:stretch>
            <a:fillRect/>
          </a:stretch>
        </p:blipFill>
        <p:spPr>
          <a:xfrm>
            <a:off x="0" y="130096"/>
            <a:ext cx="424815" cy="14903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fade/>
  </p:transition>
  <p:hf hdr="0" ftr="0" dt="0"/>
  <p:txStyles>
    <p:titleStyle>
      <a:lvl1pPr algn="l" defTabSz="115189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800" indent="-431800" algn="l" defTabSz="115189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35990" indent="-360045" algn="l" defTabSz="115189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290" algn="l" defTabSz="115189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125" indent="-288290" algn="l" defTabSz="115189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070" indent="-288290" algn="l" defTabSz="115189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650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595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485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45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89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47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415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305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25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83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taing\AppData\Local\Temp\wps\INetCache\567e5a9b0c668b9cf1e8cc7b9e465fdf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952" y="593"/>
            <a:ext cx="11539027" cy="6480175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4" y="431775"/>
            <a:ext cx="3205683" cy="64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069" y="431775"/>
            <a:ext cx="2564031" cy="50405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87C3402-18BC-F941-A5AA-7E638F006497}"/>
              </a:ext>
            </a:extLst>
          </p:cNvPr>
          <p:cNvSpPr txBox="1"/>
          <p:nvPr/>
        </p:nvSpPr>
        <p:spPr>
          <a:xfrm>
            <a:off x="720477" y="2507970"/>
            <a:ext cx="98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VQA: Visual question answering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6314452-0B6E-DB44-9247-4B5F471AC754}"/>
              </a:ext>
            </a:extLst>
          </p:cNvPr>
          <p:cNvSpPr>
            <a:spLocks/>
          </p:cNvSpPr>
          <p:nvPr/>
        </p:nvSpPr>
        <p:spPr bwMode="auto">
          <a:xfrm>
            <a:off x="2108993" y="4536231"/>
            <a:ext cx="7304088" cy="216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800" dirty="0">
                <a:solidFill>
                  <a:srgbClr val="103A84"/>
                </a:solidFill>
                <a:latin typeface="+mn-ea"/>
                <a:ea typeface="+mn-ea"/>
                <a:cs typeface="Times New Roman" panose="02020603050405020304" pitchFamily="18" charset="0"/>
              </a:rPr>
              <a:t>组员：彭小康，范志康，汤婷</a:t>
            </a:r>
            <a:endParaRPr lang="en-US" altLang="zh-CN" sz="1800" dirty="0">
              <a:solidFill>
                <a:srgbClr val="103A84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rcRect b="18112"/>
          <a:stretch>
            <a:fillRect/>
          </a:stretch>
        </p:blipFill>
        <p:spPr>
          <a:xfrm>
            <a:off x="504190" y="1367790"/>
            <a:ext cx="6593840" cy="41802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01535" y="1079500"/>
            <a:ext cx="400939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/>
              <a:t>how many man in the pic?</a:t>
            </a:r>
          </a:p>
          <a:p>
            <a:pPr algn="l"/>
            <a:endParaRPr lang="en-US" altLang="zh-CN" sz="1800"/>
          </a:p>
          <a:p>
            <a:pPr algn="l"/>
            <a:endParaRPr lang="en-US" altLang="zh-CN" sz="1800"/>
          </a:p>
          <a:p>
            <a:pPr algn="l"/>
            <a:endParaRPr lang="en-US" altLang="zh-CN" sz="1800"/>
          </a:p>
          <a:p>
            <a:pPr algn="l"/>
            <a:r>
              <a:rPr lang="en-US" altLang="zh-CN" sz="1800"/>
              <a:t>what are they doing?</a:t>
            </a:r>
          </a:p>
          <a:p>
            <a:pPr algn="l"/>
            <a:endParaRPr lang="en-US" altLang="zh-CN" sz="1800"/>
          </a:p>
          <a:p>
            <a:pPr algn="l"/>
            <a:endParaRPr lang="en-US" altLang="zh-CN" sz="1800"/>
          </a:p>
          <a:p>
            <a:pPr algn="l"/>
            <a:endParaRPr lang="en-US" altLang="zh-CN" sz="1800"/>
          </a:p>
          <a:p>
            <a:pPr algn="l"/>
            <a:r>
              <a:rPr lang="en-US" altLang="zh-CN" sz="1800"/>
              <a:t>what colour clothes are they wear?</a:t>
            </a:r>
          </a:p>
          <a:p>
            <a:pPr algn="l"/>
            <a:endParaRPr lang="en-US" altLang="zh-CN" sz="1800"/>
          </a:p>
          <a:p>
            <a:pPr algn="l"/>
            <a:endParaRPr lang="en-US" altLang="zh-CN" sz="1800"/>
          </a:p>
          <a:p>
            <a:pPr algn="l"/>
            <a:endParaRPr lang="en-US" altLang="zh-CN" sz="1800"/>
          </a:p>
          <a:p>
            <a:pPr algn="l"/>
            <a:r>
              <a:rPr lang="en-US" altLang="zh-CN" sz="1800"/>
              <a:t>Are there any girls in this picture?</a:t>
            </a:r>
          </a:p>
          <a:p>
            <a:endParaRPr lang="en-US" altLang="zh-CN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580" y="1439545"/>
            <a:ext cx="1897380" cy="7848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280" y="2569845"/>
            <a:ext cx="2331720" cy="6324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280" y="3672205"/>
            <a:ext cx="2186940" cy="609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6580" y="4751705"/>
            <a:ext cx="2019300" cy="58674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BE52C57-1DF0-4579-9A42-E67F5D03FBB3}"/>
              </a:ext>
            </a:extLst>
          </p:cNvPr>
          <p:cNvSpPr/>
          <p:nvPr/>
        </p:nvSpPr>
        <p:spPr>
          <a:xfrm>
            <a:off x="576461" y="554355"/>
            <a:ext cx="4968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Experiments 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965315" y="1194435"/>
            <a:ext cx="3980815" cy="459422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800" dirty="0"/>
              <a:t>how many man</a:t>
            </a:r>
            <a:r>
              <a:rPr lang="zh-CN" altLang="en-US" sz="1800" dirty="0"/>
              <a:t>？</a:t>
            </a:r>
          </a:p>
          <a:p>
            <a:pPr marL="0" indent="0">
              <a:buNone/>
            </a:pPr>
            <a:endParaRPr lang="zh-CN" altLang="en-US" sz="1800" dirty="0"/>
          </a:p>
          <a:p>
            <a:pPr marL="0" indent="0">
              <a:buNone/>
            </a:pPr>
            <a:endParaRPr lang="zh-CN" altLang="en-US" sz="1800" dirty="0"/>
          </a:p>
          <a:p>
            <a:pPr marL="0" indent="0">
              <a:buNone/>
            </a:pPr>
            <a:r>
              <a:rPr lang="zh-CN" altLang="en-US" sz="1800" dirty="0"/>
              <a:t>What animal is in the picture</a:t>
            </a:r>
            <a:r>
              <a:rPr lang="en-US" altLang="zh-CN" sz="1800" dirty="0"/>
              <a:t>?</a:t>
            </a:r>
            <a:endParaRPr lang="zh-CN" altLang="en-US" sz="1800" dirty="0"/>
          </a:p>
          <a:p>
            <a:pPr marL="0" indent="0">
              <a:buNone/>
            </a:pPr>
            <a:endParaRPr lang="zh-CN" altLang="en-US" sz="1800" dirty="0"/>
          </a:p>
          <a:p>
            <a:pPr marL="0" indent="0">
              <a:buNone/>
            </a:pPr>
            <a:endParaRPr lang="zh-CN" altLang="en-US" sz="1800" dirty="0"/>
          </a:p>
          <a:p>
            <a:pPr marL="0" indent="0">
              <a:buNone/>
            </a:pPr>
            <a:r>
              <a:rPr lang="zh-CN" altLang="en-US" sz="1800" dirty="0"/>
              <a:t>What does the elephant eat</a:t>
            </a:r>
            <a:r>
              <a:rPr lang="en-US" altLang="zh-CN" sz="1800" dirty="0"/>
              <a:t>?</a:t>
            </a:r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What </a:t>
            </a:r>
            <a:r>
              <a:rPr lang="en-US" altLang="zh-CN" sz="1800" dirty="0" err="1"/>
              <a:t>colour</a:t>
            </a:r>
            <a:r>
              <a:rPr lang="en-US" altLang="zh-CN" sz="1800" dirty="0"/>
              <a:t> is the elephant?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00" name="图片 99"/>
          <p:cNvPicPr/>
          <p:nvPr/>
        </p:nvPicPr>
        <p:blipFill>
          <a:blip r:embed="rId2" r:link="rId3"/>
          <a:stretch>
            <a:fillRect/>
          </a:stretch>
        </p:blipFill>
        <p:spPr>
          <a:xfrm>
            <a:off x="433070" y="1799590"/>
            <a:ext cx="6276975" cy="3206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580" y="1727835"/>
            <a:ext cx="2011680" cy="579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580" y="3023870"/>
            <a:ext cx="2179320" cy="5181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3335" y="4319905"/>
            <a:ext cx="1996440" cy="579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7135" y="5615940"/>
            <a:ext cx="2072640" cy="5334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881EE4B-1106-409C-BBAB-ED8EDB273084}"/>
              </a:ext>
            </a:extLst>
          </p:cNvPr>
          <p:cNvSpPr/>
          <p:nvPr/>
        </p:nvSpPr>
        <p:spPr>
          <a:xfrm>
            <a:off x="576461" y="554355"/>
            <a:ext cx="4968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Experiments 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FF3D04-2F2A-43F4-A369-71387C6E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385D084-4406-415D-BC31-6BB510C94091}"/>
              </a:ext>
            </a:extLst>
          </p:cNvPr>
          <p:cNvSpPr txBox="1"/>
          <p:nvPr/>
        </p:nvSpPr>
        <p:spPr>
          <a:xfrm>
            <a:off x="603535" y="1727919"/>
            <a:ext cx="86138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Modality bias</a:t>
            </a:r>
            <a:r>
              <a:rPr kumimoji="1"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kumimoji="1"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human prior, data bias (need inference)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kumimoji="1"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kumimoji="1"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Interpretability:</a:t>
            </a:r>
            <a:r>
              <a:rPr kumimoji="1"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lack of specificity (natural language parsing)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zh-CN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AD19AE4-9B0F-46A1-BE40-6BABE3975B84}"/>
              </a:ext>
            </a:extLst>
          </p:cNvPr>
          <p:cNvSpPr/>
          <p:nvPr/>
        </p:nvSpPr>
        <p:spPr>
          <a:xfrm>
            <a:off x="576461" y="554355"/>
            <a:ext cx="4968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Remaining problems </a:t>
            </a:r>
          </a:p>
        </p:txBody>
      </p:sp>
    </p:spTree>
    <p:extLst>
      <p:ext uri="{BB962C8B-B14F-4D97-AF65-F5344CB8AC3E}">
        <p14:creationId xmlns:p14="http://schemas.microsoft.com/office/powerpoint/2010/main" val="82274545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  <p:sp>
        <p:nvSpPr>
          <p:cNvPr id="39" name="文本框 11"/>
          <p:cNvSpPr txBox="1">
            <a:spLocks noChangeArrowheads="1"/>
          </p:cNvSpPr>
          <p:nvPr/>
        </p:nvSpPr>
        <p:spPr bwMode="auto">
          <a:xfrm>
            <a:off x="1152523" y="2173686"/>
            <a:ext cx="9217025" cy="106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Thank</a:t>
            </a:r>
            <a:r>
              <a:rPr lang="zh-CN" altLang="en-US" sz="4800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You!</a:t>
            </a:r>
            <a:endParaRPr lang="zh-CN" altLang="zh-CN" sz="4800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F2B24E13-C4E6-5949-A767-9F48F2763BD2}"/>
              </a:ext>
            </a:extLst>
          </p:cNvPr>
          <p:cNvSpPr>
            <a:spLocks/>
          </p:cNvSpPr>
          <p:nvPr/>
        </p:nvSpPr>
        <p:spPr bwMode="auto">
          <a:xfrm>
            <a:off x="2108992" y="4536231"/>
            <a:ext cx="7304088" cy="216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zh-CN" sz="1800" dirty="0">
              <a:solidFill>
                <a:srgbClr val="103A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1205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47">
            <a:extLst>
              <a:ext uri="{FF2B5EF4-FFF2-40B4-BE49-F238E27FC236}">
                <a16:creationId xmlns:a16="http://schemas.microsoft.com/office/drawing/2014/main" id="{AFF58978-9A14-F44A-B7D3-5F529F722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5" y="142875"/>
            <a:ext cx="2227580" cy="41148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37C543A-1DF4-A844-B2DF-FB030B234D8C}"/>
              </a:ext>
            </a:extLst>
          </p:cNvPr>
          <p:cNvSpPr/>
          <p:nvPr/>
        </p:nvSpPr>
        <p:spPr>
          <a:xfrm>
            <a:off x="792485" y="554355"/>
            <a:ext cx="24482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600" b="0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CN" altLang="en-US" sz="3600" b="0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0AF0C8-7922-1444-BBCD-BFE24AF4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EB8A494-FC99-4D10-9A60-1133097DD93A}"/>
              </a:ext>
            </a:extLst>
          </p:cNvPr>
          <p:cNvSpPr txBox="1">
            <a:spLocks noChangeArrowheads="1"/>
          </p:cNvSpPr>
          <p:nvPr/>
        </p:nvSpPr>
        <p:spPr>
          <a:xfrm>
            <a:off x="1152525" y="1102017"/>
            <a:ext cx="7920880" cy="4356484"/>
          </a:xfrm>
          <a:prstGeom prst="rect">
            <a:avLst/>
          </a:prstGeom>
          <a:ln/>
        </p:spPr>
        <p:txBody>
          <a:bodyPr/>
          <a:lstStyle>
            <a:lvl1pPr marL="431800" indent="-43180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Problem background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Method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Experiments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Remaining problems</a:t>
            </a:r>
            <a:r>
              <a:rPr lang="en-US" altLang="zh-CN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073027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灯片编号占位符 4"/>
          <p:cNvSpPr txBox="1">
            <a:spLocks noGrp="1"/>
          </p:cNvSpPr>
          <p:nvPr>
            <p:ph type="sldNum" sz="quarter" idx="2"/>
          </p:nvPr>
        </p:nvSpPr>
        <p:spPr>
          <a:xfrm>
            <a:off x="10627556" y="6017157"/>
            <a:ext cx="318415" cy="323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7606" tIns="57606" rIns="57606" bIns="5760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15188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575944" algn="l" defTabSz="115188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1151889" algn="l" defTabSz="115188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728470" algn="l" defTabSz="115188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2304414" algn="l" defTabSz="115188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880360" algn="l" defTabSz="115188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3456304" algn="l" defTabSz="115188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4032250" algn="l" defTabSz="115188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4608829" algn="l" defTabSz="115188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US" altLang="zh-CN" smtClean="0"/>
              <a:pPr/>
              <a:t>2</a:t>
            </a:fld>
            <a:endParaRPr/>
          </a:p>
        </p:txBody>
      </p:sp>
      <p:pic>
        <p:nvPicPr>
          <p:cNvPr id="248" name="内容占位符 47" descr="内容占位符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742" y="143609"/>
            <a:ext cx="2228194" cy="411594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LSTM的关键就是细胞状态"/>
          <p:cNvSpPr txBox="1"/>
          <p:nvPr/>
        </p:nvSpPr>
        <p:spPr>
          <a:xfrm>
            <a:off x="818106" y="1382757"/>
            <a:ext cx="10417435" cy="83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32" rIns="45732">
            <a:spAutoFit/>
          </a:bodyPr>
          <a:lstStyle>
            <a:lvl1pPr>
              <a:defRPr sz="2400">
                <a:latin typeface="Heiti SC Light"/>
                <a:ea typeface="Heiti SC Light"/>
                <a:cs typeface="Heiti SC Light"/>
                <a:sym typeface="Heiti SC Light"/>
              </a:defRPr>
            </a:lvl1pPr>
          </a:lstStyle>
          <a:p>
            <a:r>
              <a:rPr lang="en-US" altLang="zh-CN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VQA:</a:t>
            </a:r>
            <a:r>
              <a:rPr lang="zh-CN" altLang="en-U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zh-CN" altLang="en-U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zh-CN" altLang="en-U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zh-CN" altLang="en-U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zh-CN" altLang="en-U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zh-CN" altLang="en-U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zh-CN" altLang="en-U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zh-CN" altLang="en-U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image,</a:t>
            </a:r>
            <a:r>
              <a:rPr lang="zh-CN" altLang="en-U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zh-CN" altLang="en-U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zh-CN" altLang="en-U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zh-CN" altLang="en-U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</a:t>
            </a:r>
            <a:r>
              <a:rPr lang="zh-CN" altLang="en-U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zh-CN" altLang="en-U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zh-CN" altLang="en-US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answer.</a:t>
            </a:r>
            <a:endParaRPr sz="2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2069E4C-1BE6-3048-8C61-F3B79A507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624" y="3041535"/>
            <a:ext cx="2375555" cy="1511717"/>
          </a:xfrm>
          <a:prstGeom prst="rect">
            <a:avLst/>
          </a:prstGeom>
        </p:spPr>
      </p:pic>
      <p:sp>
        <p:nvSpPr>
          <p:cNvPr id="13" name="LSTM的关键就是细胞状态">
            <a:extLst>
              <a:ext uri="{FF2B5EF4-FFF2-40B4-BE49-F238E27FC236}">
                <a16:creationId xmlns:a16="http://schemas.microsoft.com/office/drawing/2014/main" id="{20251146-9142-2B42-8C92-9C5518DE2241}"/>
              </a:ext>
            </a:extLst>
          </p:cNvPr>
          <p:cNvSpPr txBox="1"/>
          <p:nvPr/>
        </p:nvSpPr>
        <p:spPr>
          <a:xfrm>
            <a:off x="2082626" y="4735337"/>
            <a:ext cx="965551" cy="461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32" rIns="45732">
            <a:spAutoFit/>
          </a:bodyPr>
          <a:lstStyle>
            <a:lvl1pPr>
              <a:defRPr sz="2400">
                <a:latin typeface="Heiti SC Light"/>
                <a:ea typeface="Heiti SC Light"/>
                <a:cs typeface="Heiti SC Light"/>
                <a:sym typeface="Heiti SC Light"/>
              </a:defRPr>
            </a:lvl1pPr>
          </a:lstStyle>
          <a:p>
            <a:r>
              <a:rPr lang="en-US" altLang="zh-CN" sz="2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endParaRPr sz="24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右箭头 4">
            <a:extLst>
              <a:ext uri="{FF2B5EF4-FFF2-40B4-BE49-F238E27FC236}">
                <a16:creationId xmlns:a16="http://schemas.microsoft.com/office/drawing/2014/main" id="{768912D0-1944-8F47-939D-234AAAAD6D44}"/>
              </a:ext>
            </a:extLst>
          </p:cNvPr>
          <p:cNvSpPr/>
          <p:nvPr/>
        </p:nvSpPr>
        <p:spPr>
          <a:xfrm>
            <a:off x="4058063" y="3379443"/>
            <a:ext cx="1283053" cy="88675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32" tIns="45732" rIns="45732" bIns="45732" numCol="1" spcCol="38100" rtlCol="0" anchor="ctr">
            <a:spAutoFit/>
          </a:bodyPr>
          <a:lstStyle/>
          <a:p>
            <a:pPr defTabSz="1152235" hangingPunct="0"/>
            <a:endParaRPr lang="zh-CN" altLang="en-US" sz="2301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87D1530-AF0F-604D-9A38-63CDF17A025B}"/>
              </a:ext>
            </a:extLst>
          </p:cNvPr>
          <p:cNvSpPr/>
          <p:nvPr/>
        </p:nvSpPr>
        <p:spPr>
          <a:xfrm>
            <a:off x="6343988" y="2682832"/>
            <a:ext cx="3931732" cy="4463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32" tIns="45732" rIns="45732" bIns="45732" numCol="1" spcCol="38100" rtlCol="0" anchor="ctr">
            <a:spAutoFit/>
          </a:bodyPr>
          <a:lstStyle/>
          <a:p>
            <a:pPr algn="ctr" defTabSz="1152235" hangingPunct="0"/>
            <a:r>
              <a:rPr lang="en-US" altLang="zh-CN" sz="230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What</a:t>
            </a:r>
            <a:r>
              <a:rPr lang="zh-CN" altLang="en-US" sz="230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 </a:t>
            </a:r>
            <a:r>
              <a:rPr lang="en-US" altLang="zh-CN" sz="230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is</a:t>
            </a:r>
            <a:r>
              <a:rPr lang="zh-CN" altLang="en-US" sz="230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 </a:t>
            </a:r>
            <a:r>
              <a:rPr lang="en-US" altLang="zh-CN" sz="230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the</a:t>
            </a:r>
            <a:r>
              <a:rPr lang="zh-CN" altLang="en-US" sz="230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 </a:t>
            </a:r>
            <a:r>
              <a:rPr lang="en-US" altLang="zh-CN" sz="230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mustache</a:t>
            </a:r>
            <a:r>
              <a:rPr lang="zh-CN" altLang="en-US" sz="230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 </a:t>
            </a:r>
            <a:r>
              <a:rPr lang="en-US" altLang="zh-CN" sz="230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made</a:t>
            </a:r>
            <a:r>
              <a:rPr lang="zh-CN" altLang="en-US" sz="230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 </a:t>
            </a:r>
            <a:r>
              <a:rPr lang="en-US" altLang="zh-CN" sz="230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of?</a:t>
            </a:r>
            <a:endParaRPr lang="zh-CN" altLang="en-US" sz="230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" name="LSTM的关键就是细胞状态">
            <a:extLst>
              <a:ext uri="{FF2B5EF4-FFF2-40B4-BE49-F238E27FC236}">
                <a16:creationId xmlns:a16="http://schemas.microsoft.com/office/drawing/2014/main" id="{6AE56FCB-AF06-F549-8F7D-F34937885812}"/>
              </a:ext>
            </a:extLst>
          </p:cNvPr>
          <p:cNvSpPr txBox="1"/>
          <p:nvPr/>
        </p:nvSpPr>
        <p:spPr>
          <a:xfrm>
            <a:off x="7668327" y="3262185"/>
            <a:ext cx="1283053" cy="461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32" rIns="45732">
            <a:spAutoFit/>
          </a:bodyPr>
          <a:lstStyle>
            <a:lvl1pPr>
              <a:defRPr sz="2400">
                <a:latin typeface="Heiti SC Light"/>
                <a:ea typeface="Heiti SC Light"/>
                <a:cs typeface="Heiti SC Light"/>
                <a:sym typeface="Heiti SC Light"/>
              </a:defRPr>
            </a:lvl1pPr>
          </a:lstStyle>
          <a:p>
            <a:pPr algn="ctr"/>
            <a:r>
              <a:rPr lang="en-US" altLang="zh-CN" sz="2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sz="24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下箭头 6">
            <a:extLst>
              <a:ext uri="{FF2B5EF4-FFF2-40B4-BE49-F238E27FC236}">
                <a16:creationId xmlns:a16="http://schemas.microsoft.com/office/drawing/2014/main" id="{3462A5A7-455D-A741-8DB3-7C8DCD9C9BEF}"/>
              </a:ext>
            </a:extLst>
          </p:cNvPr>
          <p:cNvSpPr/>
          <p:nvPr/>
        </p:nvSpPr>
        <p:spPr>
          <a:xfrm>
            <a:off x="7852527" y="3919087"/>
            <a:ext cx="914652" cy="593352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32" tIns="45732" rIns="45732" bIns="45732" numCol="1" spcCol="38100" rtlCol="0" anchor="ctr">
            <a:spAutoFit/>
          </a:bodyPr>
          <a:lstStyle/>
          <a:p>
            <a:pPr defTabSz="1152235" hangingPunct="0"/>
            <a:endParaRPr lang="zh-CN" altLang="en-US" sz="2301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D37DFF2-3E56-344D-A030-D95762A1A9F5}"/>
              </a:ext>
            </a:extLst>
          </p:cNvPr>
          <p:cNvSpPr/>
          <p:nvPr/>
        </p:nvSpPr>
        <p:spPr>
          <a:xfrm>
            <a:off x="7668327" y="4874219"/>
            <a:ext cx="1199070" cy="4463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32" tIns="45732" rIns="45732" bIns="45732" numCol="1" spcCol="38100" rtlCol="0" anchor="ctr">
            <a:spAutoFit/>
          </a:bodyPr>
          <a:lstStyle/>
          <a:p>
            <a:pPr algn="ctr" defTabSz="1152235" hangingPunct="0"/>
            <a:r>
              <a:rPr lang="en-US" altLang="zh-CN" sz="230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Banana</a:t>
            </a:r>
            <a:endParaRPr lang="zh-CN" altLang="en-US" sz="230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9" name="LSTM的关键就是细胞状态">
            <a:extLst>
              <a:ext uri="{FF2B5EF4-FFF2-40B4-BE49-F238E27FC236}">
                <a16:creationId xmlns:a16="http://schemas.microsoft.com/office/drawing/2014/main" id="{0D129E9D-3B61-BD48-839A-7C381C18B690}"/>
              </a:ext>
            </a:extLst>
          </p:cNvPr>
          <p:cNvSpPr txBox="1"/>
          <p:nvPr/>
        </p:nvSpPr>
        <p:spPr>
          <a:xfrm>
            <a:off x="7668326" y="5392168"/>
            <a:ext cx="1283053" cy="461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32" rIns="45732">
            <a:spAutoFit/>
          </a:bodyPr>
          <a:lstStyle>
            <a:lvl1pPr>
              <a:defRPr sz="2400">
                <a:latin typeface="Heiti SC Light"/>
                <a:ea typeface="Heiti SC Light"/>
                <a:cs typeface="Heiti SC Light"/>
                <a:sym typeface="Heiti SC Light"/>
              </a:defRPr>
            </a:lvl1pPr>
          </a:lstStyle>
          <a:p>
            <a:pPr algn="ctr"/>
            <a:r>
              <a:rPr lang="en-US" altLang="zh-CN" sz="2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sz="24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D25F182-2C49-4E73-BFCC-EF2C4D3631EB}"/>
              </a:ext>
            </a:extLst>
          </p:cNvPr>
          <p:cNvSpPr/>
          <p:nvPr/>
        </p:nvSpPr>
        <p:spPr>
          <a:xfrm>
            <a:off x="576461" y="554355"/>
            <a:ext cx="4968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Problem background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灯片编号占位符 4"/>
          <p:cNvSpPr txBox="1">
            <a:spLocks noGrp="1"/>
          </p:cNvSpPr>
          <p:nvPr>
            <p:ph type="sldNum" sz="quarter" idx="2"/>
          </p:nvPr>
        </p:nvSpPr>
        <p:spPr>
          <a:xfrm>
            <a:off x="10627556" y="6017157"/>
            <a:ext cx="318415" cy="323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7606" tIns="57606" rIns="57606" bIns="5760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15188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575944" algn="l" defTabSz="115188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1151889" algn="l" defTabSz="115188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728470" algn="l" defTabSz="115188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2304414" algn="l" defTabSz="115188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880360" algn="l" defTabSz="115188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3456304" algn="l" defTabSz="115188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4032250" algn="l" defTabSz="115188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4608829" algn="l" defTabSz="115188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US" altLang="zh-CN" smtClean="0"/>
              <a:pPr/>
              <a:t>3</a:t>
            </a:fld>
            <a:endParaRPr/>
          </a:p>
        </p:txBody>
      </p:sp>
      <p:pic>
        <p:nvPicPr>
          <p:cNvPr id="248" name="内容占位符 47" descr="内容占位符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742" y="143609"/>
            <a:ext cx="2228194" cy="41159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ED25F182-2C49-4E73-BFCC-EF2C4D3631EB}"/>
              </a:ext>
            </a:extLst>
          </p:cNvPr>
          <p:cNvSpPr/>
          <p:nvPr/>
        </p:nvSpPr>
        <p:spPr>
          <a:xfrm>
            <a:off x="576461" y="554355"/>
            <a:ext cx="4968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Problem background</a:t>
            </a:r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DB8BFA4D-2939-4299-BE9B-F5514D34A6D0}"/>
              </a:ext>
            </a:extLst>
          </p:cNvPr>
          <p:cNvSpPr txBox="1"/>
          <p:nvPr/>
        </p:nvSpPr>
        <p:spPr>
          <a:xfrm>
            <a:off x="720477" y="1655911"/>
            <a:ext cx="5550020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9D1D32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VQA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Open-ended VQA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E9BEB8E-6DBA-4505-8EE5-893F1A50B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885" y="2264755"/>
            <a:ext cx="6056463" cy="362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2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A19C278-F519-4DD3-892A-B259AD9BE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6" t="18891" r="17897" b="19992"/>
          <a:stretch/>
        </p:blipFill>
        <p:spPr>
          <a:xfrm>
            <a:off x="1152525" y="1200686"/>
            <a:ext cx="8208912" cy="4703024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FF3D04-2F2A-43F4-A369-71387C6E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1E27ADD-5B82-4C83-B3AE-FA0F61FD5015}"/>
              </a:ext>
            </a:extLst>
          </p:cNvPr>
          <p:cNvSpPr/>
          <p:nvPr/>
        </p:nvSpPr>
        <p:spPr>
          <a:xfrm>
            <a:off x="576461" y="554355"/>
            <a:ext cx="4968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Method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7258AD4-DEBB-4AFC-8790-38B19190615F}"/>
              </a:ext>
            </a:extLst>
          </p:cNvPr>
          <p:cNvSpPr txBox="1"/>
          <p:nvPr/>
        </p:nvSpPr>
        <p:spPr>
          <a:xfrm>
            <a:off x="576461" y="1263258"/>
            <a:ext cx="15928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Dataset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559199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FF3D04-2F2A-43F4-A369-71387C6E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FCFAD8E-13E1-48B5-BBAD-B0C6BA21D527}"/>
              </a:ext>
            </a:extLst>
          </p:cNvPr>
          <p:cNvSpPr txBox="1"/>
          <p:nvPr/>
        </p:nvSpPr>
        <p:spPr>
          <a:xfrm>
            <a:off x="576461" y="1229055"/>
            <a:ext cx="100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Dataset 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2D6D48E-3C82-4D8E-9039-38178C591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6" t="9997" r="19464" b="15552"/>
          <a:stretch/>
        </p:blipFill>
        <p:spPr>
          <a:xfrm>
            <a:off x="2276807" y="1460289"/>
            <a:ext cx="5980680" cy="460581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D2CBA4C-5EC8-46D0-92FD-E4D93B35460A}"/>
              </a:ext>
            </a:extLst>
          </p:cNvPr>
          <p:cNvSpPr/>
          <p:nvPr/>
        </p:nvSpPr>
        <p:spPr>
          <a:xfrm>
            <a:off x="576461" y="554355"/>
            <a:ext cx="4968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144991903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FF3D04-2F2A-43F4-A369-71387C6E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FCFAD8E-13E1-48B5-BBAD-B0C6BA21D527}"/>
              </a:ext>
            </a:extLst>
          </p:cNvPr>
          <p:cNvSpPr txBox="1"/>
          <p:nvPr/>
        </p:nvSpPr>
        <p:spPr>
          <a:xfrm>
            <a:off x="576461" y="1263258"/>
            <a:ext cx="15928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Dataset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094279-1F47-469D-8B66-7889676CD0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9" t="11108" r="13199" b="21109"/>
          <a:stretch/>
        </p:blipFill>
        <p:spPr>
          <a:xfrm>
            <a:off x="1944613" y="1663368"/>
            <a:ext cx="6912768" cy="439803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6B693AD-407C-46B7-9CF8-DF11CA701961}"/>
              </a:ext>
            </a:extLst>
          </p:cNvPr>
          <p:cNvSpPr/>
          <p:nvPr/>
        </p:nvSpPr>
        <p:spPr>
          <a:xfrm>
            <a:off x="576461" y="554355"/>
            <a:ext cx="4968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170372121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FF3D04-2F2A-43F4-A369-71387C6E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8B2D175-D98C-4BC1-872F-44A6B08F0D0F}"/>
              </a:ext>
            </a:extLst>
          </p:cNvPr>
          <p:cNvSpPr/>
          <p:nvPr/>
        </p:nvSpPr>
        <p:spPr>
          <a:xfrm>
            <a:off x="7489228" y="3836675"/>
            <a:ext cx="395057" cy="1491644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endParaRPr kumimoji="1"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967E3DF-04F3-44CA-A155-A6B67DE28CC1}"/>
              </a:ext>
            </a:extLst>
          </p:cNvPr>
          <p:cNvSpPr txBox="1"/>
          <p:nvPr/>
        </p:nvSpPr>
        <p:spPr>
          <a:xfrm>
            <a:off x="1487726" y="2402122"/>
            <a:ext cx="13768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Question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32E0543-C094-444A-B4EB-209039BB359C}"/>
              </a:ext>
            </a:extLst>
          </p:cNvPr>
          <p:cNvSpPr txBox="1"/>
          <p:nvPr/>
        </p:nvSpPr>
        <p:spPr>
          <a:xfrm>
            <a:off x="1552602" y="4251754"/>
            <a:ext cx="1053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Image</a:t>
            </a:r>
            <a:endParaRPr lang="zh-CN" altLang="en-US" dirty="0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BD39E45A-71E0-43A5-A6D9-81DFA542F81E}"/>
              </a:ext>
            </a:extLst>
          </p:cNvPr>
          <p:cNvSpPr/>
          <p:nvPr/>
        </p:nvSpPr>
        <p:spPr>
          <a:xfrm>
            <a:off x="2864592" y="2681742"/>
            <a:ext cx="23517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CB0A4BAC-A45E-4A99-8FA7-8C154B1C07D6}"/>
              </a:ext>
            </a:extLst>
          </p:cNvPr>
          <p:cNvSpPr/>
          <p:nvPr/>
        </p:nvSpPr>
        <p:spPr>
          <a:xfrm flipV="1">
            <a:off x="2768339" y="4482587"/>
            <a:ext cx="96218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56B7278D-F6F9-4B4A-AD50-8F08CE318A61}"/>
              </a:ext>
            </a:extLst>
          </p:cNvPr>
          <p:cNvSpPr/>
          <p:nvPr/>
        </p:nvSpPr>
        <p:spPr>
          <a:xfrm>
            <a:off x="3183081" y="2416061"/>
            <a:ext cx="1427793" cy="53136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embedding</a:t>
            </a:r>
            <a:endParaRPr kumimoji="1" lang="zh-CN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627C7CA3-34B9-4AC1-9035-97376EE38A87}"/>
              </a:ext>
            </a:extLst>
          </p:cNvPr>
          <p:cNvSpPr/>
          <p:nvPr/>
        </p:nvSpPr>
        <p:spPr>
          <a:xfrm>
            <a:off x="7984635" y="4471253"/>
            <a:ext cx="360040" cy="706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0DDBA1E-BBAF-4C75-B0CC-1A5159A16F9E}"/>
              </a:ext>
            </a:extLst>
          </p:cNvPr>
          <p:cNvSpPr txBox="1"/>
          <p:nvPr/>
        </p:nvSpPr>
        <p:spPr>
          <a:xfrm>
            <a:off x="8408033" y="4231014"/>
            <a:ext cx="1631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prediction</a:t>
            </a:r>
            <a:endParaRPr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416F24B-400C-41C7-B1E5-D15E30CFF6E7}"/>
              </a:ext>
            </a:extLst>
          </p:cNvPr>
          <p:cNvGrpSpPr/>
          <p:nvPr/>
        </p:nvGrpSpPr>
        <p:grpSpPr>
          <a:xfrm>
            <a:off x="4060838" y="3893380"/>
            <a:ext cx="1053214" cy="1269858"/>
            <a:chOff x="2744839" y="3626416"/>
            <a:chExt cx="1053214" cy="1269858"/>
          </a:xfrm>
        </p:grpSpPr>
        <p:sp>
          <p:nvSpPr>
            <p:cNvPr id="15" name="梯形 14">
              <a:extLst>
                <a:ext uri="{FF2B5EF4-FFF2-40B4-BE49-F238E27FC236}">
                  <a16:creationId xmlns:a16="http://schemas.microsoft.com/office/drawing/2014/main" id="{32B27129-EF51-4D71-9F58-9FE8A3230C4E}"/>
                </a:ext>
              </a:extLst>
            </p:cNvPr>
            <p:cNvSpPr/>
            <p:nvPr/>
          </p:nvSpPr>
          <p:spPr>
            <a:xfrm rot="5400000">
              <a:off x="2578090" y="3836630"/>
              <a:ext cx="1269858" cy="849429"/>
            </a:xfrm>
            <a:prstGeom prst="trapezoid">
              <a:avLst/>
            </a:prstGeom>
            <a:solidFill>
              <a:srgbClr val="548ED5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3D3839C-4984-43DC-BB28-82EBF78214F4}"/>
                </a:ext>
              </a:extLst>
            </p:cNvPr>
            <p:cNvSpPr txBox="1"/>
            <p:nvPr/>
          </p:nvSpPr>
          <p:spPr>
            <a:xfrm>
              <a:off x="2744839" y="3938177"/>
              <a:ext cx="105321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zh-CN" sz="1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Visual encoder</a:t>
              </a:r>
              <a:endParaRPr lang="zh-CN" altLang="en-US" sz="1800" b="1" dirty="0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097549D-D58E-4FC6-ABDA-38520EA745CC}"/>
              </a:ext>
            </a:extLst>
          </p:cNvPr>
          <p:cNvGrpSpPr/>
          <p:nvPr/>
        </p:nvGrpSpPr>
        <p:grpSpPr>
          <a:xfrm>
            <a:off x="6551918" y="4354125"/>
            <a:ext cx="288032" cy="338554"/>
            <a:chOff x="5761037" y="3429457"/>
            <a:chExt cx="288032" cy="338554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0436B7A-0FA8-4B02-BB94-EF4BD446ADB4}"/>
                </a:ext>
              </a:extLst>
            </p:cNvPr>
            <p:cNvSpPr txBox="1"/>
            <p:nvPr/>
          </p:nvSpPr>
          <p:spPr>
            <a:xfrm>
              <a:off x="5761037" y="3429457"/>
              <a:ext cx="28803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zh-CN" sz="1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endParaRPr lang="zh-CN" altLang="en-US" sz="1600" b="1" dirty="0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83D6E9E-BF5E-4886-AB08-57BE0D4DCD38}"/>
                </a:ext>
              </a:extLst>
            </p:cNvPr>
            <p:cNvSpPr/>
            <p:nvPr/>
          </p:nvSpPr>
          <p:spPr>
            <a:xfrm>
              <a:off x="5761037" y="3470919"/>
              <a:ext cx="288032" cy="26544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5BFA4648-CC32-4379-B111-0834C2D538DC}"/>
              </a:ext>
            </a:extLst>
          </p:cNvPr>
          <p:cNvSpPr/>
          <p:nvPr/>
        </p:nvSpPr>
        <p:spPr>
          <a:xfrm>
            <a:off x="5051609" y="2402122"/>
            <a:ext cx="885080" cy="58015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LSTM/GRU</a:t>
            </a:r>
            <a:endParaRPr kumimoji="1"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AA5D1550-BE22-4443-9753-77C1077E25F8}"/>
              </a:ext>
            </a:extLst>
          </p:cNvPr>
          <p:cNvSpPr/>
          <p:nvPr/>
        </p:nvSpPr>
        <p:spPr>
          <a:xfrm>
            <a:off x="4694185" y="2671330"/>
            <a:ext cx="25464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0F3AA6BB-7516-4F13-BCE2-9841127548A4}"/>
              </a:ext>
            </a:extLst>
          </p:cNvPr>
          <p:cNvSpPr/>
          <p:nvPr/>
        </p:nvSpPr>
        <p:spPr>
          <a:xfrm>
            <a:off x="6018914" y="2666802"/>
            <a:ext cx="261503" cy="6065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31DD3B1-014C-4D5C-B42B-E91C47501718}"/>
              </a:ext>
            </a:extLst>
          </p:cNvPr>
          <p:cNvGrpSpPr/>
          <p:nvPr/>
        </p:nvGrpSpPr>
        <p:grpSpPr>
          <a:xfrm>
            <a:off x="6362642" y="2392417"/>
            <a:ext cx="712654" cy="649263"/>
            <a:chOff x="3172948" y="719805"/>
            <a:chExt cx="317877" cy="718377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9B4B23B2-27C4-4588-A59B-0CB80C4F807A}"/>
                </a:ext>
              </a:extLst>
            </p:cNvPr>
            <p:cNvSpPr/>
            <p:nvPr/>
          </p:nvSpPr>
          <p:spPr>
            <a:xfrm>
              <a:off x="3172948" y="719807"/>
              <a:ext cx="67809" cy="718375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F9CB6B25-C925-45F6-89F0-04C540FEDC97}"/>
                </a:ext>
              </a:extLst>
            </p:cNvPr>
            <p:cNvSpPr/>
            <p:nvPr/>
          </p:nvSpPr>
          <p:spPr>
            <a:xfrm>
              <a:off x="3291443" y="719806"/>
              <a:ext cx="67809" cy="718375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294909B-D8CE-4CB7-ABE1-E49564CCA174}"/>
                </a:ext>
              </a:extLst>
            </p:cNvPr>
            <p:cNvSpPr/>
            <p:nvPr/>
          </p:nvSpPr>
          <p:spPr>
            <a:xfrm>
              <a:off x="3423016" y="719805"/>
              <a:ext cx="67809" cy="718375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6707D640-38B5-436F-B316-2BFFF71153A0}"/>
              </a:ext>
            </a:extLst>
          </p:cNvPr>
          <p:cNvSpPr txBox="1"/>
          <p:nvPr/>
        </p:nvSpPr>
        <p:spPr>
          <a:xfrm>
            <a:off x="6397599" y="2015951"/>
            <a:ext cx="7382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MLP</a:t>
            </a:r>
            <a:endParaRPr lang="zh-CN" altLang="en-US" sz="2000" dirty="0"/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828870B3-DD05-48BF-B984-017CD2DC26A1}"/>
              </a:ext>
            </a:extLst>
          </p:cNvPr>
          <p:cNvSpPr/>
          <p:nvPr/>
        </p:nvSpPr>
        <p:spPr>
          <a:xfrm rot="5400000">
            <a:off x="6621197" y="4078192"/>
            <a:ext cx="173199" cy="1450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E09AF19A-4316-44F6-B93A-885FC87EA4E2}"/>
              </a:ext>
            </a:extLst>
          </p:cNvPr>
          <p:cNvSpPr/>
          <p:nvPr/>
        </p:nvSpPr>
        <p:spPr>
          <a:xfrm>
            <a:off x="7072058" y="4496149"/>
            <a:ext cx="25464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" name="箭头: 右 30">
            <a:extLst>
              <a:ext uri="{FF2B5EF4-FFF2-40B4-BE49-F238E27FC236}">
                <a16:creationId xmlns:a16="http://schemas.microsoft.com/office/drawing/2014/main" id="{E99810C9-C3E9-4D3B-BA1D-13A3AAA89E5E}"/>
              </a:ext>
            </a:extLst>
          </p:cNvPr>
          <p:cNvSpPr/>
          <p:nvPr/>
        </p:nvSpPr>
        <p:spPr>
          <a:xfrm flipV="1">
            <a:off x="5354016" y="4496148"/>
            <a:ext cx="96218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A627183-9C3D-41F2-A160-D174D0A300DC}"/>
              </a:ext>
            </a:extLst>
          </p:cNvPr>
          <p:cNvSpPr/>
          <p:nvPr/>
        </p:nvSpPr>
        <p:spPr>
          <a:xfrm>
            <a:off x="576461" y="554355"/>
            <a:ext cx="4968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Method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74E6EB9-46FF-46BE-A9DE-F0C387025F1B}"/>
              </a:ext>
            </a:extLst>
          </p:cNvPr>
          <p:cNvSpPr txBox="1"/>
          <p:nvPr/>
        </p:nvSpPr>
        <p:spPr>
          <a:xfrm>
            <a:off x="576461" y="1200686"/>
            <a:ext cx="23762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Pipeline </a:t>
            </a:r>
            <a:endParaRPr lang="zh-CN" altLang="en-US" dirty="0"/>
          </a:p>
        </p:txBody>
      </p:sp>
      <p:sp>
        <p:nvSpPr>
          <p:cNvPr id="34" name="箭头: 右 33">
            <a:extLst>
              <a:ext uri="{FF2B5EF4-FFF2-40B4-BE49-F238E27FC236}">
                <a16:creationId xmlns:a16="http://schemas.microsoft.com/office/drawing/2014/main" id="{2F4297A2-3614-4294-9D57-A496A8C3F55E}"/>
              </a:ext>
            </a:extLst>
          </p:cNvPr>
          <p:cNvSpPr/>
          <p:nvPr/>
        </p:nvSpPr>
        <p:spPr>
          <a:xfrm rot="5400000">
            <a:off x="6621197" y="3189601"/>
            <a:ext cx="173199" cy="1450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6000001-B9ED-4BC7-9C8C-2F90124ADFE9}"/>
              </a:ext>
            </a:extLst>
          </p:cNvPr>
          <p:cNvSpPr txBox="1"/>
          <p:nvPr/>
        </p:nvSpPr>
        <p:spPr>
          <a:xfrm>
            <a:off x="5813700" y="3390399"/>
            <a:ext cx="217093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Self-attention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0817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FF3D04-2F2A-43F4-A369-71387C6E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FCFAD8E-13E1-48B5-BBAD-B0C6BA21D527}"/>
              </a:ext>
            </a:extLst>
          </p:cNvPr>
          <p:cNvSpPr txBox="1"/>
          <p:nvPr/>
        </p:nvSpPr>
        <p:spPr>
          <a:xfrm>
            <a:off x="576461" y="1200686"/>
            <a:ext cx="23762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Setting  details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385D084-4406-415D-BC31-6BB510C94091}"/>
              </a:ext>
            </a:extLst>
          </p:cNvPr>
          <p:cNvSpPr txBox="1"/>
          <p:nvPr/>
        </p:nvSpPr>
        <p:spPr>
          <a:xfrm>
            <a:off x="720477" y="1799927"/>
            <a:ext cx="7632848" cy="4093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kumimoji="1"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Word embedding:                 word2vec</a:t>
            </a:r>
          </a:p>
          <a:p>
            <a:endParaRPr kumimoji="1"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Visual encoder:                      Resnet-18</a:t>
            </a:r>
          </a:p>
          <a:p>
            <a:endParaRPr kumimoji="1"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sz="20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LSTM_num</a:t>
            </a:r>
            <a:r>
              <a:rPr kumimoji="1"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 layers:             4</a:t>
            </a:r>
          </a:p>
          <a:p>
            <a:endParaRPr kumimoji="1"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LSTM_ </a:t>
            </a:r>
            <a:r>
              <a:rPr kumimoji="1" lang="en-US" altLang="zh-CN" sz="20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hidden_size</a:t>
            </a:r>
            <a:r>
              <a:rPr kumimoji="1"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            128 </a:t>
            </a:r>
          </a:p>
          <a:p>
            <a:endParaRPr kumimoji="1"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LSTM_ bidirectional:            True</a:t>
            </a:r>
          </a:p>
          <a:p>
            <a:endParaRPr kumimoji="1"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Training epoch:                      20</a:t>
            </a:r>
          </a:p>
          <a:p>
            <a:endParaRPr kumimoji="1"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Test acc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                                </a:t>
            </a:r>
            <a:r>
              <a:rPr kumimoji="1"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61.3%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8987C25-ED28-4353-830F-8C957B6956DA}"/>
              </a:ext>
            </a:extLst>
          </p:cNvPr>
          <p:cNvSpPr/>
          <p:nvPr/>
        </p:nvSpPr>
        <p:spPr>
          <a:xfrm>
            <a:off x="576461" y="554355"/>
            <a:ext cx="4968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318480305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数据科学导论">
      <a:majorFont>
        <a:latin typeface="Arial Black"/>
        <a:ea typeface="微软雅黑"/>
        <a:cs typeface=""/>
      </a:majorFont>
      <a:minorFont>
        <a:latin typeface="Lucida San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 dirty="0"/>
        </a:defPPr>
      </a:lstStyle>
      <a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30987</TotalTime>
  <Words>218</Words>
  <Application>Microsoft Office PowerPoint</Application>
  <PresentationFormat>自定义</PresentationFormat>
  <Paragraphs>100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黑体</vt:lpstr>
      <vt:lpstr>Arial</vt:lpstr>
      <vt:lpstr>Arial Black</vt:lpstr>
      <vt:lpstr>Calibri</vt:lpstr>
      <vt:lpstr>Lucida Sans</vt:lpstr>
      <vt:lpstr>Times New Roman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福建省招生宣讲</dc:title>
  <dc:creator>dell</dc:creator>
  <cp:lastModifiedBy>彭 小康</cp:lastModifiedBy>
  <cp:revision>2134</cp:revision>
  <cp:lastPrinted>2017-11-27T01:54:00Z</cp:lastPrinted>
  <dcterms:created xsi:type="dcterms:W3CDTF">2016-04-22T07:39:00Z</dcterms:created>
  <dcterms:modified xsi:type="dcterms:W3CDTF">2021-06-08T07:45:49Z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